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def" i="def">
        <a:fontRef idx="minor">
          <a:srgbClr val="FFFFFF"/>
        </a:fontRef>
        <a:srgbClr val="FFFFFF"/>
      </a:tcTxStyle>
      <a:tcStyle>
        <a:tcBdr>
          <a:left>
            <a:ln w="12700" cap="flat">
              <a:noFill/>
              <a:miter lim="400000"/>
            </a:ln>
          </a:left>
          <a:right>
            <a:ln w="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Col>
    <a:lastRow>
      <a:tcTxStyle b="def" i="de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Row>
  </a:tblStyle>
  <a:tblStyle styleId="{C7B018BB-80A7-4F77-B60F-C8B233D01FF8}" styleName="">
    <a:tblBg/>
    <a:wholeTbl>
      <a:tcTxStyle b="def" i="de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fill>
          <a:no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def" i="de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12700" cap="flat">
              <a:noFill/>
              <a:miter lim="400000"/>
            </a:ln>
          </a:insideV>
        </a:tcBdr>
        <a:fill>
          <a:noFill/>
        </a:fill>
      </a:tcStyle>
    </a:wholeTbl>
    <a:band2H>
      <a:tcTxStyle b="def" i="def"/>
      <a:tcStyle>
        <a:tcBdr/>
        <a:fill>
          <a:solidFill>
            <a:srgbClr val="A6AAA9">
              <a:alpha val="11000"/>
            </a:srgbClr>
          </a:solidFill>
        </a:fill>
      </a:tcStyle>
    </a:band2H>
    <a:firstCol>
      <a:tcTxStyle b="def" i="def">
        <a:fontRef idx="minor">
          <a:srgbClr val="3D3E3F">
            <a:alpha val="90000"/>
          </a:srgbClr>
        </a:fontRef>
        <a:srgbClr val="3D3E3F">
          <a:alpha val="90000"/>
        </a:srgbClr>
      </a:tcTxStyle>
      <a:tcStyle>
        <a:tcBdr>
          <a:left>
            <a:ln w="12700" cap="flat">
              <a:noFill/>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60000"/>
            </a:schemeClr>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50000"/>
            </a:schemeClr>
          </a:solidFill>
        </a:fill>
      </a:tcStyle>
    </a:firstRow>
  </a:tblStyle>
  <a:tblStyle styleId="{CF821DB8-F4EB-4A41-A1BA-3FCAFE7338EE}" styleName="">
    <a:tblBg/>
    <a:wholeTbl>
      <a:tcTxStyle b="def" i="def">
        <a:fontRef idx="minor">
          <a:srgbClr val="3D3E3F">
            <a:alpha val="90000"/>
          </a:srgbClr>
        </a:fontRef>
        <a:srgbClr val="3D3E3F">
          <a:alpha val="90000"/>
        </a:srgbClr>
      </a:tcTxStyle>
      <a:tcStyle>
        <a:tcBdr>
          <a:left>
            <a:ln w="12700" cap="flat">
              <a:solidFill>
                <a:schemeClr val="accent2">
                  <a:satOff val="1875"/>
                  <a:lumOff val="16453"/>
                  <a:alpha val="50000"/>
                </a:schemeClr>
              </a:solidFill>
              <a:prstDash val="solid"/>
              <a:miter lim="400000"/>
            </a:ln>
          </a:left>
          <a:right>
            <a:ln w="12700" cap="flat">
              <a:solidFill>
                <a:schemeClr val="accent2">
                  <a:satOff val="1875"/>
                  <a:lumOff val="16453"/>
                  <a:alpha val="50000"/>
                </a:schemeClr>
              </a:solidFill>
              <a:prstDash val="solid"/>
              <a:miter lim="400000"/>
            </a:ln>
          </a:right>
          <a:top>
            <a:ln w="12700" cap="flat">
              <a:solidFill>
                <a:schemeClr val="accent2">
                  <a:satOff val="1875"/>
                  <a:lumOff val="16453"/>
                  <a:alpha val="50000"/>
                </a:schemeClr>
              </a:solidFill>
              <a:prstDash val="solid"/>
              <a:miter lim="400000"/>
            </a:ln>
          </a:top>
          <a:bottom>
            <a:ln w="12700" cap="flat">
              <a:solidFill>
                <a:schemeClr val="accent2">
                  <a:satOff val="1875"/>
                  <a:lumOff val="16453"/>
                  <a:alpha val="50000"/>
                </a:schemeClr>
              </a:solidFill>
              <a:prstDash val="solid"/>
              <a:miter lim="400000"/>
            </a:ln>
          </a:bottom>
          <a:insideH>
            <a:ln w="12700" cap="flat">
              <a:solidFill>
                <a:schemeClr val="accent2">
                  <a:satOff val="1875"/>
                  <a:lumOff val="16453"/>
                  <a:alpha val="50000"/>
                </a:schemeClr>
              </a:solidFill>
              <a:prstDash val="solid"/>
              <a:miter lim="400000"/>
            </a:ln>
          </a:insideH>
          <a:insideV>
            <a:ln w="12700" cap="flat">
              <a:solidFill>
                <a:schemeClr val="accent2">
                  <a:satOff val="1875"/>
                  <a:lumOff val="16453"/>
                  <a:alpha val="50000"/>
                </a:schemeClr>
              </a:solidFill>
              <a:prstDash val="solid"/>
              <a:miter lim="400000"/>
            </a:ln>
          </a:insideV>
        </a:tcBdr>
        <a:fill>
          <a:noFill/>
        </a:fill>
      </a:tcStyle>
    </a:wholeTbl>
    <a:band2H>
      <a:tcTxStyle b="def" i="def"/>
      <a:tcStyle>
        <a:tcBdr/>
        <a:fill>
          <a:solidFill>
            <a:srgbClr val="A6AAA9">
              <a:alpha val="25000"/>
            </a:srgbClr>
          </a:solidFill>
        </a:fill>
      </a:tcStyle>
    </a:band2H>
    <a:firstCol>
      <a:tcTxStyle b="def" i="de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1875"/>
                  <a:lumOff val="16453"/>
                  <a:alpha val="50000"/>
                </a:schemeClr>
              </a:solidFill>
              <a:prstDash val="solid"/>
              <a:miter lim="400000"/>
            </a:ln>
          </a:insideV>
        </a:tcBdr>
        <a:fill>
          <a:solidFill>
            <a:schemeClr val="accent2">
              <a:satOff val="1875"/>
              <a:lumOff val="16453"/>
              <a:alpha val="30000"/>
            </a:schemeClr>
          </a:solid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85000"/>
            </a:schemeClr>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64999"/>
            </a:schemeClr>
          </a:solidFill>
        </a:fill>
      </a:tcStyle>
    </a:firstRow>
  </a:tblStyle>
  <a:tblStyle styleId="{33BA23B1-9221-436E-865A-0063620EA4FD}" styleName="">
    <a:tblBg/>
    <a:wholeTbl>
      <a:tcTxStyle b="def" i="de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b="def" i="def"/>
      <a:tcStyle>
        <a:tcBdr/>
        <a:fill>
          <a:solidFill>
            <a:srgbClr val="A6AAA9">
              <a:alpha val="25000"/>
            </a:srgbClr>
          </a:solidFill>
        </a:fill>
      </a:tcStyle>
    </a:band2H>
    <a:firstCol>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def" i="de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def" i="def">
        <a:fontRef idx="minor">
          <a:srgbClr val="53585F"/>
        </a:fontRef>
        <a:srgbClr val="53585F"/>
      </a:tcTxStyle>
      <a:tcStyle>
        <a:tcBdr>
          <a:left>
            <a:ln w="25400" cap="rnd">
              <a:solidFill>
                <a:schemeClr val="accent1">
                  <a:satOff val="8779"/>
                  <a:lumOff val="16332"/>
                </a:schemeClr>
              </a:solidFill>
              <a:custDash>
                <a:ds d="100000" sp="200000"/>
              </a:custDash>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wholeTbl>
    <a:band2H>
      <a:tcTxStyle b="def" i="def"/>
      <a:tcStyle>
        <a:tcBdr/>
        <a:fill>
          <a:solidFill>
            <a:srgbClr val="DCDEE0"/>
          </a:solidFill>
        </a:fill>
      </a:tcStyle>
    </a:band2H>
    <a:firstCol>
      <a:tcTxStyle b="def" i="def">
        <a:fontRef idx="minor">
          <a:srgbClr val="818181"/>
        </a:fontRef>
        <a:srgbClr val="818181"/>
      </a:tcTxStyle>
      <a:tcStyle>
        <a:tcBdr>
          <a:left>
            <a:ln w="12700" cap="flat">
              <a:noFill/>
              <a:miter lim="400000"/>
            </a:ln>
          </a:left>
          <a:right>
            <a:ln w="25400" cap="flat">
              <a:solidFill>
                <a:schemeClr val="accent1">
                  <a:satOff val="8779"/>
                  <a:lumOff val="16332"/>
                </a:schemeClr>
              </a:solidFill>
              <a:prstDash val="solid"/>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flat">
              <a:solidFill>
                <a:schemeClr val="accent1">
                  <a:satOff val="8779"/>
                  <a:lumOff val="16332"/>
                </a:schemeClr>
              </a:solidFill>
              <a:prstDash val="solid"/>
              <a:miter lim="400000"/>
            </a:ln>
          </a:insideV>
        </a:tcBdr>
        <a:fill>
          <a:noFill/>
        </a:fill>
      </a:tcStyle>
    </a:firstCol>
    <a:lastRow>
      <a:tcTxStyle b="def" i="def">
        <a:fontRef idx="minor">
          <a:srgbClr val="818181"/>
        </a:fontRef>
        <a:srgbClr val="81818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25400" cap="flat">
              <a:solidFill>
                <a:schemeClr val="accent1">
                  <a:satOff val="8779"/>
                  <a:lumOff val="16332"/>
                </a:schemeClr>
              </a:solidFill>
              <a:prstDash val="solid"/>
              <a:miter lim="400000"/>
            </a:ln>
          </a:top>
          <a:bottom>
            <a:ln w="12700" cap="flat">
              <a:noFill/>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lastRow>
    <a:firstRow>
      <a:tcTxStyle b="def" i="def">
        <a:fontRef idx="minor">
          <a:schemeClr val="accent1"/>
        </a:fontRef>
        <a:schemeClr val="accent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12700" cap="flat">
              <a:noFill/>
              <a:miter lim="400000"/>
            </a:ln>
          </a:top>
          <a:bottom>
            <a:ln w="25400" cap="flat">
              <a:solidFill>
                <a:schemeClr val="accent1">
                  <a:satOff val="8779"/>
                  <a:lumOff val="16332"/>
                </a:schemeClr>
              </a:solidFill>
              <a:prstDash val="solid"/>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firstRow>
  </a:tblStyle>
  <a:tblStyle styleId="{8F44A2F1-9E1F-4B54-A3A2-5F16C0AD49E2}" styleName="">
    <a:tblBg/>
    <a:wholeTbl>
      <a:tcTxStyle b="off" i="off">
        <a:fontRef idx="minor">
          <a:srgbClr val="3D3E3F">
            <a:alpha val="90000"/>
          </a:srgbClr>
        </a:fontRef>
        <a:srgbClr val="3D3E3F">
          <a:alpha val="90000"/>
        </a:srgbClr>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Helvetica Neue"/>
          <a:ea typeface="Helvetica Neue"/>
          <a:cs typeface="Helvetica Neue"/>
        </a:font>
        <a:srgbClr val="818181"/>
      </a:tcTxStyle>
      <a:tcStyle>
        <a:tcBdr>
          <a:left>
            <a:ln w="25400" cap="flat">
              <a:solidFill>
                <a:srgbClr val="A2A1A6"/>
              </a:solidFill>
              <a:prstDash val="solid"/>
              <a:miter lim="400000"/>
            </a:ln>
          </a:left>
          <a:right>
            <a:ln w="25400" cap="flat">
              <a:solidFill>
                <a:srgbClr val="A2A1A6"/>
              </a:solidFill>
              <a:prstDash val="solid"/>
              <a:miter lim="400000"/>
            </a:ln>
          </a:right>
          <a:top>
            <a:ln w="25400" cap="flat">
              <a:solidFill>
                <a:srgbClr val="A2A1A6"/>
              </a:solidFill>
              <a:prstDash val="solid"/>
              <a:miter lim="400000"/>
            </a:ln>
          </a:top>
          <a:bottom>
            <a:ln w="25400" cap="flat">
              <a:solidFill>
                <a:srgbClr val="A2A1A6"/>
              </a:solidFill>
              <a:prstDash val="solid"/>
              <a:miter lim="400000"/>
            </a:ln>
          </a:bottom>
          <a:insideH>
            <a:ln w="25400" cap="flat">
              <a:solidFill>
                <a:srgbClr val="A2A1A6"/>
              </a:solidFill>
              <a:prstDash val="solid"/>
              <a:miter lim="400000"/>
            </a:ln>
          </a:insideH>
          <a:insideV>
            <a:ln w="25400" cap="flat">
              <a:solidFill>
                <a:srgbClr val="A2A1A6"/>
              </a:solidFill>
              <a:prstDash val="solid"/>
              <a:miter lim="400000"/>
            </a:ln>
          </a:insideV>
        </a:tcBdr>
        <a:fill>
          <a:noFill/>
        </a:fill>
      </a:tcStyle>
    </a:wholeTbl>
    <a:band2H>
      <a:tcTxStyle b="def" i="def"/>
      <a:tcStyle>
        <a:tcBdr/>
        <a:fill>
          <a:solidFill>
            <a:srgbClr val="91908C">
              <a:alpha val="15000"/>
            </a:srgbClr>
          </a:solidFill>
        </a:fill>
      </a:tcStyle>
    </a:band2H>
    <a:firstCol>
      <a:tcTxStyle b="off" i="off">
        <a:font>
          <a:latin typeface="Helvetica Neue"/>
          <a:ea typeface="Helvetica Neue"/>
          <a:cs typeface="Helvetica Neue"/>
        </a:font>
        <a:srgbClr val="FFFFFF"/>
      </a:tcTxStyle>
      <a:tcStyle>
        <a:tcBdr>
          <a:left>
            <a:ln w="25400" cap="flat">
              <a:solidFill>
                <a:srgbClr val="A1A3A7"/>
              </a:solidFill>
              <a:prstDash val="solid"/>
              <a:miter lim="400000"/>
            </a:ln>
          </a:left>
          <a:right>
            <a:ln w="25400" cap="flat">
              <a:solidFill>
                <a:srgbClr val="A1A3A7"/>
              </a:solidFill>
              <a:prstDash val="solid"/>
              <a:miter lim="400000"/>
            </a:ln>
          </a:right>
          <a:top>
            <a:ln w="25400" cap="flat">
              <a:solidFill>
                <a:srgbClr val="A1A3A7"/>
              </a:solidFill>
              <a:prstDash val="solid"/>
              <a:miter lim="400000"/>
            </a:ln>
          </a:top>
          <a:bottom>
            <a:ln w="25400" cap="flat">
              <a:solidFill>
                <a:srgbClr val="A1A3A7"/>
              </a:solidFill>
              <a:prstDash val="solid"/>
              <a:miter lim="400000"/>
            </a:ln>
          </a:bottom>
          <a:insideH>
            <a:ln w="25400" cap="flat">
              <a:solidFill>
                <a:srgbClr val="A1A3A7"/>
              </a:solidFill>
              <a:prstDash val="solid"/>
              <a:miter lim="400000"/>
            </a:ln>
          </a:insideH>
          <a:insideV>
            <a:ln w="25400" cap="flat">
              <a:solidFill>
                <a:srgbClr val="A1A3A7"/>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A1A3A7"/>
              </a:solidFill>
              <a:prstDash val="solid"/>
              <a:miter lim="400000"/>
            </a:ln>
          </a:left>
          <a:right>
            <a:ln w="25400" cap="flat">
              <a:solidFill>
                <a:srgbClr val="A1A3A7"/>
              </a:solidFill>
              <a:prstDash val="solid"/>
              <a:miter lim="400000"/>
            </a:ln>
          </a:right>
          <a:top>
            <a:ln w="50800" cap="flat">
              <a:solidFill>
                <a:srgbClr val="A1A3A7"/>
              </a:solidFill>
              <a:prstDash val="solid"/>
              <a:miter lim="400000"/>
            </a:ln>
          </a:top>
          <a:bottom>
            <a:ln w="25400" cap="flat">
              <a:solidFill>
                <a:srgbClr val="A1A3A7"/>
              </a:solidFill>
              <a:prstDash val="solid"/>
              <a:miter lim="400000"/>
            </a:ln>
          </a:bottom>
          <a:insideH>
            <a:ln w="25400" cap="flat">
              <a:solidFill>
                <a:srgbClr val="A1A3A7"/>
              </a:solidFill>
              <a:prstDash val="solid"/>
              <a:miter lim="400000"/>
            </a:ln>
          </a:insideH>
          <a:insideV>
            <a:ln w="25400" cap="flat">
              <a:solidFill>
                <a:srgbClr val="A1A3A7"/>
              </a:solidFill>
              <a:prstDash val="solid"/>
              <a:miter lim="400000"/>
            </a:ln>
          </a:insideV>
        </a:tcBdr>
        <a:fill>
          <a:noFill/>
        </a:fill>
      </a:tcStyle>
    </a:lastRow>
    <a:firstRow>
      <a:tcTxStyle b="off" i="off">
        <a:font>
          <a:latin typeface="Helvetica Neue"/>
          <a:ea typeface="Helvetica Neue"/>
          <a:cs typeface="Helvetica Neue"/>
        </a:font>
        <a:srgbClr val="FFFFFF"/>
      </a:tcTxStyle>
      <a:tcStyle>
        <a:tcBdr>
          <a:left>
            <a:ln w="25400" cap="flat">
              <a:solidFill>
                <a:srgbClr val="A1A3A7"/>
              </a:solidFill>
              <a:prstDash val="solid"/>
              <a:miter lim="400000"/>
            </a:ln>
          </a:left>
          <a:right>
            <a:ln w="25400" cap="flat">
              <a:solidFill>
                <a:srgbClr val="A1A3A7"/>
              </a:solidFill>
              <a:prstDash val="solid"/>
              <a:miter lim="400000"/>
            </a:ln>
          </a:right>
          <a:top>
            <a:ln w="25400" cap="flat">
              <a:solidFill>
                <a:srgbClr val="A1A3A7"/>
              </a:solidFill>
              <a:prstDash val="solid"/>
              <a:miter lim="400000"/>
            </a:ln>
          </a:top>
          <a:bottom>
            <a:ln w="25400" cap="flat">
              <a:solidFill>
                <a:srgbClr val="A1A3A7"/>
              </a:solidFill>
              <a:prstDash val="solid"/>
              <a:miter lim="400000"/>
            </a:ln>
          </a:bottom>
          <a:insideH>
            <a:ln w="25400" cap="flat">
              <a:solidFill>
                <a:srgbClr val="A1A3A7"/>
              </a:solidFill>
              <a:prstDash val="solid"/>
              <a:miter lim="400000"/>
            </a:ln>
          </a:insideH>
          <a:insideV>
            <a:ln w="25400" cap="flat">
              <a:solidFill>
                <a:srgbClr val="A1A3A7"/>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p:nvPr>
            <p:ph type="sldImg"/>
          </p:nvPr>
        </p:nvSpPr>
        <p:spPr>
          <a:xfrm>
            <a:off x="1143000" y="685800"/>
            <a:ext cx="4572000" cy="3429000"/>
          </a:xfrm>
          <a:prstGeom prst="rect">
            <a:avLst/>
          </a:prstGeom>
        </p:spPr>
        <p:txBody>
          <a:bodyPr/>
          <a:lstStyle/>
          <a:p>
            <a:pPr/>
          </a:p>
        </p:txBody>
      </p:sp>
      <p:sp>
        <p:nvSpPr>
          <p:cNvPr id="270" name="Shape 27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Leur faire se poser la question de leur rôle….</a:t>
            </a:r>
          </a:p>
          <a:p>
            <a:pPr/>
            <a:r>
              <a:t>Quand un programme ne marche pas…. C’est la faute de qui d’après vous???</a:t>
            </a:r>
          </a:p>
          <a:p>
            <a:pPr/>
            <a:r>
              <a:t>et pour les « autres »??  la machine??</a:t>
            </a:r>
          </a:p>
          <a:p>
            <a:pPr/>
          </a:p>
          <a:p>
            <a:pPr/>
            <a:r>
              <a:t>Puis voir si cela correspond à la nouvelle vision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a:r>
              <a:t>Ethos = philosophie</a:t>
            </a:r>
          </a:p>
          <a:p>
            <a:pPr/>
          </a:p>
          <a:p>
            <a:pPr/>
            <a:r>
              <a:t>La responsabilité s’aggrave…</a:t>
            </a:r>
          </a:p>
          <a:p>
            <a:pPr/>
            <a:r>
              <a:t>Vous pensez que ce n’est qu’un cas à part?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Attention vérité ou mensonge? En tous cas, le développeur n’est plus qq d’irresponsable qui fait ce qu’il peut pour faire fonctionner la machine…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a:r>
              <a:t>QUE SAVEZ-VOUS???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voir le fichier « Cartes et critères d’acceptation.pdf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lvl1pPr defTabSz="457200">
              <a:defRPr sz="2000">
                <a:latin typeface="Helvetica"/>
                <a:ea typeface="Helvetica"/>
                <a:cs typeface="Helvetica"/>
                <a:sym typeface="Helvetica"/>
              </a:defRPr>
            </a:lvl1pPr>
          </a:lstStyle>
          <a:p>
            <a:pPr/>
            <a:r>
              <a:t>Les échanges entre entre un Product Owner et une équipe de développeur afin de comprendre la vision client et donc produire ce qui est attendu ! Une communication uni-directionnelle PO -&gt; Développeurs ne peut pas fonctionner.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defTabSz="457200">
              <a:defRPr sz="2000">
                <a:latin typeface="Helvetica"/>
                <a:ea typeface="Helvetica"/>
                <a:cs typeface="Helvetica"/>
                <a:sym typeface="Helvetica"/>
              </a:defRPr>
            </a:pPr>
            <a:r>
              <a:t>Les échanges entre entre un Product Owner et une équipe de développeur afin de comprendre la vision client et donc produire ce qui est attendu ! Une communication uni-directionnelle PO -&gt; Développeurs ne peut pas fonctionner.</a:t>
            </a:r>
          </a:p>
          <a:p>
            <a:pPr defTabSz="457200">
              <a:defRPr sz="2000">
                <a:latin typeface="Helvetica"/>
                <a:ea typeface="Helvetica"/>
                <a:cs typeface="Helvetica"/>
                <a:sym typeface="Helvetica"/>
              </a:defRPr>
            </a:pPr>
            <a:r>
              <a:t>Le PO doit donner ses critères d’acceptation donc il doit les obtenir du « client ».</a:t>
            </a:r>
          </a:p>
          <a:p>
            <a:pPr defTabSz="457200">
              <a:defRPr sz="2000">
                <a:latin typeface="Helvetica"/>
                <a:ea typeface="Helvetica"/>
                <a:cs typeface="Helvetica"/>
                <a:sym typeface="Helvetica"/>
              </a:defRPr>
            </a:pPr>
          </a:p>
          <a:p>
            <a:pPr defTabSz="457200">
              <a:defRPr sz="2000">
                <a:latin typeface="Helvetica"/>
                <a:ea typeface="Helvetica"/>
                <a:cs typeface="Helvetica"/>
                <a:sym typeface="Helvetica"/>
              </a:defRPr>
            </a:pPr>
          </a:p>
          <a:p>
            <a:pPr defTabSz="457200">
              <a:defRPr sz="2000">
                <a:latin typeface="Helvetica"/>
                <a:ea typeface="Helvetica"/>
                <a:cs typeface="Helvetica"/>
                <a:sym typeface="Helvetica"/>
              </a:defRPr>
            </a:pPr>
          </a:p>
          <a:p>
            <a:pPr defTabSz="457200">
              <a:defRPr sz="2000">
                <a:latin typeface="Helvetica"/>
                <a:ea typeface="Helvetica"/>
                <a:cs typeface="Helvetica"/>
                <a:sym typeface="Helvetica"/>
              </a:defRPr>
            </a:pPr>
            <a:r>
              <a:t>Les user stories répondent à cela.</a:t>
            </a:r>
          </a:p>
          <a:p>
            <a:pPr defTabSz="457200">
              <a:defRPr sz="2000">
                <a:latin typeface="Helvetica"/>
                <a:ea typeface="Helvetica"/>
                <a:cs typeface="Helvetica"/>
                <a:sym typeface="Helvetica"/>
              </a:defRPr>
            </a:pPr>
          </a:p>
          <a:p>
            <a:pPr defTabSz="457200">
              <a:defRPr sz="2000">
                <a:latin typeface="Helvetica"/>
                <a:ea typeface="Helvetica"/>
                <a:cs typeface="Helvetica"/>
                <a:sym typeface="Helvetica"/>
              </a:defRPr>
            </a:pPr>
            <a:r>
              <a:t>Avant de passer à l’agilité une petite emphase.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Objectif : a la fin du module vous devez comprendre tous les mots et savoir dans votre chaire ce que cela veut dire.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2.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re et sous-titr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1016000" y="2032000"/>
            <a:ext cx="10972800" cy="3225800"/>
          </a:xfrm>
          <a:prstGeom prst="rect">
            <a:avLst/>
          </a:prstGeom>
          <a:effectLst>
            <a:outerShdw sx="100000" sy="100000" kx="0" ky="0" algn="b" rotWithShape="0" blurRad="38100" dist="50800" dir="3000000">
              <a:srgbClr val="FFFFFF">
                <a:alpha val="60000"/>
              </a:srgbClr>
            </a:outerShdw>
          </a:effectLst>
        </p:spPr>
        <p:txBody>
          <a:bodyPr anchor="b"/>
          <a:lstStyle>
            <a:lvl1pPr>
              <a:defRPr sz="10500"/>
            </a:lvl1pPr>
          </a:lstStyle>
          <a:p>
            <a:pPr/>
            <a:r>
              <a:t>Texte du titre</a:t>
            </a:r>
          </a:p>
        </p:txBody>
      </p:sp>
      <p:sp>
        <p:nvSpPr>
          <p:cNvPr id="12" name="Shape 12"/>
          <p:cNvSpPr/>
          <p:nvPr>
            <p:ph type="body" sz="quarter" idx="1"/>
          </p:nvPr>
        </p:nvSpPr>
        <p:spPr>
          <a:xfrm>
            <a:off x="1016000" y="5359400"/>
            <a:ext cx="10972800" cy="1473200"/>
          </a:xfrm>
          <a:prstGeom prst="rect">
            <a:avLst/>
          </a:prstGeom>
          <a:effectLst>
            <a:outerShdw sx="100000" sy="100000" kx="0" ky="0" algn="b" rotWithShape="0" blurRad="38100" dist="50800" dir="3000000">
              <a:srgbClr val="FFFFFF">
                <a:alpha val="60000"/>
              </a:srgbClr>
            </a:outerShdw>
          </a:effectLst>
        </p:spPr>
        <p:txBody>
          <a:bodyPr anchor="t"/>
          <a:lstStyle>
            <a:lvl1pPr marL="0" indent="0" algn="ctr">
              <a:spcBef>
                <a:spcPts val="0"/>
              </a:spcBef>
              <a:buSzTx/>
              <a:buFontTx/>
              <a:buNone/>
              <a:defRPr>
                <a:solidFill>
                  <a:srgbClr val="011993"/>
                </a:solidFill>
              </a:defRPr>
            </a:lvl1pPr>
            <a:lvl2pPr marL="0" indent="0" algn="ctr">
              <a:spcBef>
                <a:spcPts val="0"/>
              </a:spcBef>
              <a:buSzTx/>
              <a:buFontTx/>
              <a:buNone/>
              <a:defRPr>
                <a:solidFill>
                  <a:srgbClr val="005493"/>
                </a:solidFill>
              </a:defRPr>
            </a:lvl2pPr>
            <a:lvl3pPr marL="0" indent="0" algn="ctr">
              <a:spcBef>
                <a:spcPts val="0"/>
              </a:spcBef>
              <a:buClr>
                <a:srgbClr val="A29A85"/>
              </a:buClr>
              <a:buSzTx/>
              <a:buFontTx/>
              <a:buNone/>
              <a:defRPr>
                <a:solidFill>
                  <a:srgbClr val="005493"/>
                </a:solidFill>
              </a:defRPr>
            </a:lvl3pPr>
            <a:lvl4pPr marL="0" indent="0" algn="ctr">
              <a:spcBef>
                <a:spcPts val="0"/>
              </a:spcBef>
              <a:buClr>
                <a:srgbClr val="A29A85"/>
              </a:buClr>
              <a:buSzTx/>
              <a:buFontTx/>
              <a:buNone/>
              <a:defRPr>
                <a:solidFill>
                  <a:srgbClr val="005493"/>
                </a:solidFill>
              </a:defRPr>
            </a:lvl4pPr>
            <a:lvl5pPr marL="0" indent="0" algn="ctr">
              <a:spcBef>
                <a:spcPts val="0"/>
              </a:spcBef>
              <a:buClr>
                <a:srgbClr val="A29A85"/>
              </a:buClr>
              <a:buSzTx/>
              <a:buFontTx/>
              <a:buNone/>
              <a:defRPr>
                <a:solidFill>
                  <a:srgbClr val="005493"/>
                </a:solidFill>
              </a:defRPr>
            </a:lvl5pPr>
          </a:lstStyle>
          <a:p>
            <a:pPr/>
            <a:r>
              <a:t>Texte niveau 1</a:t>
            </a:r>
          </a:p>
          <a:p>
            <a:pPr lvl="1"/>
            <a:r>
              <a:t>Texte niveau 2</a:t>
            </a:r>
          </a:p>
          <a:p>
            <a:pPr lvl="2"/>
            <a:r>
              <a:t>Texte niveau 3</a:t>
            </a:r>
          </a:p>
          <a:p>
            <a:pPr lvl="3"/>
            <a:r>
              <a:t>Texte niveau 4</a:t>
            </a:r>
          </a:p>
          <a:p>
            <a:pPr lvl="4"/>
            <a:r>
              <a:t>Texte niveau 5</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0" name="Shape 100"/>
          <p:cNvSpPr/>
          <p:nvPr>
            <p:ph type="pic" sz="quarter" idx="13"/>
          </p:nvPr>
        </p:nvSpPr>
        <p:spPr>
          <a:xfrm>
            <a:off x="7239000" y="2082800"/>
            <a:ext cx="4191000" cy="5588000"/>
          </a:xfrm>
          <a:prstGeom prst="rect">
            <a:avLst/>
          </a:prstGeom>
          <a:ln w="9525">
            <a:round/>
          </a:ln>
        </p:spPr>
        <p:txBody>
          <a:bodyPr lIns="91439" tIns="45719" rIns="91439" bIns="45719" anchor="t"/>
          <a:lstStyle/>
          <a:p>
            <a:pPr/>
          </a:p>
        </p:txBody>
      </p:sp>
      <p:sp>
        <p:nvSpPr>
          <p:cNvPr id="101" name="Shape 101"/>
          <p:cNvSpPr/>
          <p:nvPr>
            <p:ph type="title"/>
          </p:nvPr>
        </p:nvSpPr>
        <p:spPr>
          <a:xfrm>
            <a:off x="508000" y="1397000"/>
            <a:ext cx="5969000" cy="3708400"/>
          </a:xfrm>
          <a:prstGeom prst="rect">
            <a:avLst/>
          </a:prstGeom>
          <a:effectLst>
            <a:outerShdw sx="100000" sy="100000" kx="0" ky="0" algn="b" rotWithShape="0" blurRad="38100" dist="50800" dir="3000000">
              <a:srgbClr val="FFFFFF">
                <a:alpha val="60000"/>
              </a:srgbClr>
            </a:outerShdw>
          </a:effectLst>
        </p:spPr>
        <p:txBody>
          <a:bodyPr anchor="b"/>
          <a:lstStyle>
            <a:lvl1pPr>
              <a:defRPr sz="8000"/>
            </a:lvl1pPr>
          </a:lstStyle>
          <a:p>
            <a:pPr/>
            <a:r>
              <a:t>Texte du titre</a:t>
            </a:r>
          </a:p>
        </p:txBody>
      </p:sp>
      <p:sp>
        <p:nvSpPr>
          <p:cNvPr id="102" name="Shape 102"/>
          <p:cNvSpPr/>
          <p:nvPr>
            <p:ph type="body" sz="quarter" idx="1"/>
          </p:nvPr>
        </p:nvSpPr>
        <p:spPr>
          <a:xfrm>
            <a:off x="508000" y="5219700"/>
            <a:ext cx="5969000" cy="3238500"/>
          </a:xfrm>
          <a:prstGeom prst="rect">
            <a:avLst/>
          </a:prstGeom>
          <a:effectLst>
            <a:outerShdw sx="100000" sy="100000" kx="0" ky="0" algn="b" rotWithShape="0" blurRad="38100" dist="50800" dir="3000000">
              <a:srgbClr val="FFFFFF">
                <a:alpha val="60000"/>
              </a:srgbClr>
            </a:outerShdw>
          </a:effectLst>
        </p:spPr>
        <p:txBody>
          <a:bodyPr anchor="t"/>
          <a:lstStyle>
            <a:lvl1pPr marL="0" indent="0" algn="ctr">
              <a:spcBef>
                <a:spcPts val="0"/>
              </a:spcBef>
              <a:buClr>
                <a:srgbClr val="A29A85"/>
              </a:buClr>
              <a:buSzTx/>
              <a:buFontTx/>
              <a:buNone/>
              <a:defRPr sz="3600"/>
            </a:lvl1pPr>
            <a:lvl2pPr marL="0" indent="0" algn="ctr">
              <a:spcBef>
                <a:spcPts val="0"/>
              </a:spcBef>
              <a:buClr>
                <a:srgbClr val="A29A85"/>
              </a:buClr>
              <a:buSzTx/>
              <a:buFontTx/>
              <a:buNone/>
              <a:defRPr sz="3600"/>
            </a:lvl2pPr>
            <a:lvl3pPr marL="0" indent="0" algn="ctr">
              <a:spcBef>
                <a:spcPts val="0"/>
              </a:spcBef>
              <a:buClr>
                <a:srgbClr val="A29A85"/>
              </a:buClr>
              <a:buSzTx/>
              <a:buFontTx/>
              <a:buNone/>
              <a:defRPr sz="3600"/>
            </a:lvl3pPr>
            <a:lvl4pPr marL="0" indent="0" algn="ctr">
              <a:spcBef>
                <a:spcPts val="0"/>
              </a:spcBef>
              <a:buClr>
                <a:srgbClr val="A29A85"/>
              </a:buClr>
              <a:buSzTx/>
              <a:buFontTx/>
              <a:buNone/>
              <a:defRPr sz="3600"/>
            </a:lvl4pPr>
            <a:lvl5pPr marL="0" indent="0" algn="ctr">
              <a:spcBef>
                <a:spcPts val="0"/>
              </a:spcBef>
              <a:buClr>
                <a:srgbClr val="A29A85"/>
              </a:buClr>
              <a:buSzTx/>
              <a:buFontTx/>
              <a:buNone/>
              <a:defRPr sz="3600"/>
            </a:lvl5pPr>
          </a:lstStyle>
          <a:p>
            <a:pPr/>
            <a:r>
              <a:t>Texte niveau 1</a:t>
            </a:r>
          </a:p>
          <a:p>
            <a:pPr lvl="1"/>
            <a:r>
              <a:t>Texte niveau 2</a:t>
            </a:r>
          </a:p>
          <a:p>
            <a:pPr lvl="2"/>
            <a:r>
              <a:t>Texte niveau 3</a:t>
            </a:r>
          </a:p>
          <a:p>
            <a:pPr lvl="3"/>
            <a:r>
              <a:t>Texte niveau 4</a:t>
            </a:r>
          </a:p>
          <a:p>
            <a:pPr lvl="4"/>
            <a:r>
              <a:t>Texte niveau 5</a:t>
            </a: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Grande">
    <p:spTree>
      <p:nvGrpSpPr>
        <p:cNvPr id="1" name=""/>
        <p:cNvGrpSpPr/>
        <p:nvPr/>
      </p:nvGrpSpPr>
      <p:grpSpPr>
        <a:xfrm>
          <a:off x="0" y="0"/>
          <a:ext cx="0" cy="0"/>
          <a:chOff x="0" y="0"/>
          <a:chExt cx="0" cy="0"/>
        </a:xfrm>
      </p:grpSpPr>
      <p:sp>
        <p:nvSpPr>
          <p:cNvPr id="110" name="Shape 110"/>
          <p:cNvSpPr/>
          <p:nvPr>
            <p:ph type="pic" idx="13"/>
          </p:nvPr>
        </p:nvSpPr>
        <p:spPr>
          <a:xfrm>
            <a:off x="1119963" y="784585"/>
            <a:ext cx="10769601" cy="8051801"/>
          </a:xfrm>
          <a:prstGeom prst="rect">
            <a:avLst/>
          </a:prstGeom>
          <a:ln w="9525">
            <a:round/>
          </a:ln>
        </p:spPr>
        <p:txBody>
          <a:bodyPr lIns="91439" tIns="45719" rIns="91439" bIns="45719" anchor="t"/>
          <a:lstStyle/>
          <a:p>
            <a:pPr/>
          </a:p>
        </p:txBody>
      </p:sp>
      <p:sp>
        <p:nvSpPr>
          <p:cNvPr id="111" name="Shape 1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Photo - 3">
    <p:spTree>
      <p:nvGrpSpPr>
        <p:cNvPr id="1" name=""/>
        <p:cNvGrpSpPr/>
        <p:nvPr/>
      </p:nvGrpSpPr>
      <p:grpSpPr>
        <a:xfrm>
          <a:off x="0" y="0"/>
          <a:ext cx="0" cy="0"/>
          <a:chOff x="0" y="0"/>
          <a:chExt cx="0" cy="0"/>
        </a:xfrm>
      </p:grpSpPr>
      <p:sp>
        <p:nvSpPr>
          <p:cNvPr id="118" name="Shape 118"/>
          <p:cNvSpPr/>
          <p:nvPr>
            <p:ph type="pic" sz="quarter" idx="13"/>
          </p:nvPr>
        </p:nvSpPr>
        <p:spPr>
          <a:xfrm>
            <a:off x="8305800" y="4216400"/>
            <a:ext cx="3378200" cy="4610100"/>
          </a:xfrm>
          <a:prstGeom prst="rect">
            <a:avLst/>
          </a:prstGeom>
          <a:ln w="9525">
            <a:round/>
          </a:ln>
        </p:spPr>
        <p:txBody>
          <a:bodyPr lIns="91439" tIns="45719" rIns="91439" bIns="45719" anchor="t"/>
          <a:lstStyle/>
          <a:p>
            <a:pPr/>
          </a:p>
        </p:txBody>
      </p:sp>
      <p:sp>
        <p:nvSpPr>
          <p:cNvPr id="119" name="Shape 119"/>
          <p:cNvSpPr/>
          <p:nvPr>
            <p:ph type="pic" sz="half" idx="14"/>
          </p:nvPr>
        </p:nvSpPr>
        <p:spPr>
          <a:xfrm>
            <a:off x="1320800" y="762000"/>
            <a:ext cx="5943600" cy="8064500"/>
          </a:xfrm>
          <a:prstGeom prst="rect">
            <a:avLst/>
          </a:prstGeom>
          <a:ln w="9525">
            <a:round/>
          </a:ln>
        </p:spPr>
        <p:txBody>
          <a:bodyPr lIns="91439" tIns="45719" rIns="91439" bIns="45719" anchor="t"/>
          <a:lstStyle/>
          <a:p>
            <a:pPr/>
          </a:p>
        </p:txBody>
      </p:sp>
      <p:sp>
        <p:nvSpPr>
          <p:cNvPr id="120" name="Shape 120"/>
          <p:cNvSpPr/>
          <p:nvPr>
            <p:ph type="pic" sz="quarter" idx="15"/>
          </p:nvPr>
        </p:nvSpPr>
        <p:spPr>
          <a:xfrm>
            <a:off x="8308163" y="759185"/>
            <a:ext cx="3378201" cy="2540001"/>
          </a:xfrm>
          <a:prstGeom prst="rect">
            <a:avLst/>
          </a:prstGeom>
          <a:ln w="9525">
            <a:round/>
          </a:ln>
        </p:spPr>
        <p:txBody>
          <a:bodyPr lIns="91439" tIns="45719" rIns="91439" bIns="45719" anchor="t"/>
          <a:lstStyle/>
          <a:p>
            <a:pPr/>
          </a:p>
        </p:txBody>
      </p:sp>
      <p:sp>
        <p:nvSpPr>
          <p:cNvPr id="121" name="Shape 12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 Grande couvertur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8" name="Shape 128"/>
          <p:cNvSpPr/>
          <p:nvPr>
            <p:ph type="pic" idx="13"/>
          </p:nvPr>
        </p:nvSpPr>
        <p:spPr>
          <a:xfrm>
            <a:off x="1119963" y="784585"/>
            <a:ext cx="10769601" cy="8051801"/>
          </a:xfrm>
          <a:prstGeom prst="rect">
            <a:avLst/>
          </a:prstGeom>
          <a:ln w="9525">
            <a:round/>
          </a:ln>
        </p:spPr>
        <p:txBody>
          <a:bodyPr lIns="91439" tIns="45719" rIns="91439" bIns="45719" anchor="t"/>
          <a:lstStyle/>
          <a:p>
            <a:pPr/>
          </a:p>
        </p:txBody>
      </p:sp>
      <p:sp>
        <p:nvSpPr>
          <p:cNvPr id="129" name="Shape 12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Photo - 3, couvertur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6" name="Shape 136"/>
          <p:cNvSpPr/>
          <p:nvPr>
            <p:ph type="pic" sz="quarter" idx="13"/>
          </p:nvPr>
        </p:nvSpPr>
        <p:spPr>
          <a:xfrm>
            <a:off x="8305800" y="4216400"/>
            <a:ext cx="3378200" cy="4610100"/>
          </a:xfrm>
          <a:prstGeom prst="rect">
            <a:avLst/>
          </a:prstGeom>
          <a:ln w="9525">
            <a:round/>
          </a:ln>
        </p:spPr>
        <p:txBody>
          <a:bodyPr lIns="91439" tIns="45719" rIns="91439" bIns="45719" anchor="t"/>
          <a:lstStyle/>
          <a:p>
            <a:pPr/>
          </a:p>
        </p:txBody>
      </p:sp>
      <p:sp>
        <p:nvSpPr>
          <p:cNvPr id="137" name="Shape 137"/>
          <p:cNvSpPr/>
          <p:nvPr>
            <p:ph type="pic" sz="half" idx="14"/>
          </p:nvPr>
        </p:nvSpPr>
        <p:spPr>
          <a:xfrm>
            <a:off x="1320800" y="762000"/>
            <a:ext cx="5943600" cy="8064500"/>
          </a:xfrm>
          <a:prstGeom prst="rect">
            <a:avLst/>
          </a:prstGeom>
          <a:ln w="9525">
            <a:round/>
          </a:ln>
        </p:spPr>
        <p:txBody>
          <a:bodyPr lIns="91439" tIns="45719" rIns="91439" bIns="45719" anchor="t"/>
          <a:lstStyle/>
          <a:p>
            <a:pPr/>
          </a:p>
        </p:txBody>
      </p:sp>
      <p:sp>
        <p:nvSpPr>
          <p:cNvPr id="138" name="Shape 138"/>
          <p:cNvSpPr/>
          <p:nvPr>
            <p:ph type="pic" sz="quarter" idx="15"/>
          </p:nvPr>
        </p:nvSpPr>
        <p:spPr>
          <a:xfrm>
            <a:off x="8308163" y="759185"/>
            <a:ext cx="3378201" cy="2540001"/>
          </a:xfrm>
          <a:prstGeom prst="rect">
            <a:avLst/>
          </a:prstGeom>
          <a:ln w="9525">
            <a:round/>
          </a:ln>
        </p:spPr>
        <p:txBody>
          <a:bodyPr lIns="91439" tIns="45719" rIns="91439" bIns="45719" anchor="t"/>
          <a:lstStyle/>
          <a:p>
            <a:pPr/>
          </a:p>
        </p:txBody>
      </p:sp>
      <p:sp>
        <p:nvSpPr>
          <p:cNvPr id="139" name="Shape 1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re, puces et photo">
    <p:spTree>
      <p:nvGrpSpPr>
        <p:cNvPr id="1" name=""/>
        <p:cNvGrpSpPr/>
        <p:nvPr/>
      </p:nvGrpSpPr>
      <p:grpSpPr>
        <a:xfrm>
          <a:off x="0" y="0"/>
          <a:ext cx="0" cy="0"/>
          <a:chOff x="0" y="0"/>
          <a:chExt cx="0" cy="0"/>
        </a:xfrm>
      </p:grpSpPr>
      <p:sp>
        <p:nvSpPr>
          <p:cNvPr id="146" name="Shape 146"/>
          <p:cNvSpPr/>
          <p:nvPr>
            <p:ph type="pic" sz="quarter" idx="13"/>
          </p:nvPr>
        </p:nvSpPr>
        <p:spPr>
          <a:xfrm>
            <a:off x="7239000" y="2832100"/>
            <a:ext cx="4191000" cy="5588000"/>
          </a:xfrm>
          <a:prstGeom prst="rect">
            <a:avLst/>
          </a:prstGeom>
          <a:ln w="9525">
            <a:round/>
          </a:ln>
        </p:spPr>
        <p:txBody>
          <a:bodyPr lIns="91439" tIns="45719" rIns="91439" bIns="45719" anchor="t"/>
          <a:lstStyle/>
          <a:p>
            <a:pPr/>
          </a:p>
        </p:txBody>
      </p:sp>
      <p:sp>
        <p:nvSpPr>
          <p:cNvPr id="147" name="Shape 147"/>
          <p:cNvSpPr/>
          <p:nvPr>
            <p:ph type="title"/>
          </p:nvPr>
        </p:nvSpPr>
        <p:spPr>
          <a:prstGeom prst="rect">
            <a:avLst/>
          </a:prstGeom>
          <a:effectLst/>
        </p:spPr>
        <p:txBody>
          <a:bodyPr/>
          <a:lstStyle/>
          <a:p>
            <a:pPr/>
            <a:r>
              <a:t>Texte du titre</a:t>
            </a:r>
          </a:p>
        </p:txBody>
      </p:sp>
      <p:sp>
        <p:nvSpPr>
          <p:cNvPr id="148" name="Shape 148"/>
          <p:cNvSpPr/>
          <p:nvPr>
            <p:ph type="body" sz="half" idx="1"/>
          </p:nvPr>
        </p:nvSpPr>
        <p:spPr>
          <a:xfrm>
            <a:off x="1016000" y="2768600"/>
            <a:ext cx="5486400" cy="5715000"/>
          </a:xfrm>
          <a:prstGeom prst="rect">
            <a:avLst/>
          </a:prstGeom>
        </p:spPr>
        <p:txBody>
          <a:bodyPr/>
          <a:lstStyle>
            <a:lvl1pPr>
              <a:spcBef>
                <a:spcPts val="3800"/>
              </a:spcBef>
              <a:defRPr sz="3300"/>
            </a:lvl1pPr>
            <a:lvl2pPr>
              <a:spcBef>
                <a:spcPts val="3800"/>
              </a:spcBef>
              <a:defRPr sz="3300"/>
            </a:lvl2pPr>
            <a:lvl3pPr>
              <a:spcBef>
                <a:spcPts val="3800"/>
              </a:spcBef>
              <a:defRPr sz="3300"/>
            </a:lvl3pPr>
            <a:lvl4pPr>
              <a:spcBef>
                <a:spcPts val="3800"/>
              </a:spcBef>
              <a:defRPr sz="3300"/>
            </a:lvl4pPr>
            <a:lvl5pPr>
              <a:spcBef>
                <a:spcPts val="3800"/>
              </a:spcBef>
              <a:defRPr sz="3300"/>
            </a:lvl5pPr>
          </a:lstStyle>
          <a:p>
            <a:pPr/>
            <a:r>
              <a:t>Texte niveau 1</a:t>
            </a:r>
          </a:p>
          <a:p>
            <a:pPr lvl="1"/>
            <a:r>
              <a:t>Texte niveau 2</a:t>
            </a:r>
          </a:p>
          <a:p>
            <a:pPr lvl="2"/>
            <a:r>
              <a:t>Texte niveau 3</a:t>
            </a:r>
          </a:p>
          <a:p>
            <a:pPr lvl="3"/>
            <a:r>
              <a:t>Texte niveau 4</a:t>
            </a:r>
          </a:p>
          <a:p>
            <a:pPr lvl="4"/>
            <a:r>
              <a:t>Texte niveau 5</a:t>
            </a:r>
          </a:p>
        </p:txBody>
      </p:sp>
      <p:sp>
        <p:nvSpPr>
          <p:cNvPr id="149" name="Shape 1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 Gauche">
    <p:spTree>
      <p:nvGrpSpPr>
        <p:cNvPr id="1" name=""/>
        <p:cNvGrpSpPr/>
        <p:nvPr/>
      </p:nvGrpSpPr>
      <p:grpSpPr>
        <a:xfrm>
          <a:off x="0" y="0"/>
          <a:ext cx="0" cy="0"/>
          <a:chOff x="0" y="0"/>
          <a:chExt cx="0" cy="0"/>
        </a:xfrm>
      </p:grpSpPr>
      <p:sp>
        <p:nvSpPr>
          <p:cNvPr id="156" name="Shape 156"/>
          <p:cNvSpPr/>
          <p:nvPr>
            <p:ph type="title"/>
          </p:nvPr>
        </p:nvSpPr>
        <p:spPr>
          <a:prstGeom prst="rect">
            <a:avLst/>
          </a:prstGeom>
        </p:spPr>
        <p:txBody>
          <a:bodyPr/>
          <a:lstStyle/>
          <a:p>
            <a:pPr/>
            <a:r>
              <a:t>Texte du titre</a:t>
            </a:r>
          </a:p>
        </p:txBody>
      </p:sp>
      <p:sp>
        <p:nvSpPr>
          <p:cNvPr id="157" name="Shape 157"/>
          <p:cNvSpPr/>
          <p:nvPr>
            <p:ph type="body" sz="half" idx="1"/>
          </p:nvPr>
        </p:nvSpPr>
        <p:spPr>
          <a:xfrm>
            <a:off x="1016000" y="2768600"/>
            <a:ext cx="5486400" cy="5715000"/>
          </a:xfrm>
          <a:prstGeom prst="rect">
            <a:avLst/>
          </a:prstGeom>
        </p:spPr>
        <p:txBody>
          <a:bodyPr/>
          <a:lstStyle>
            <a:lvl1pPr>
              <a:spcBef>
                <a:spcPts val="3800"/>
              </a:spcBef>
              <a:defRPr sz="3300"/>
            </a:lvl1pPr>
            <a:lvl2pPr>
              <a:spcBef>
                <a:spcPts val="3800"/>
              </a:spcBef>
              <a:defRPr sz="3300"/>
            </a:lvl2pPr>
            <a:lvl3pPr>
              <a:spcBef>
                <a:spcPts val="3800"/>
              </a:spcBef>
              <a:defRPr sz="3300"/>
            </a:lvl3pPr>
            <a:lvl4pPr>
              <a:spcBef>
                <a:spcPts val="3800"/>
              </a:spcBef>
              <a:defRPr sz="3300"/>
            </a:lvl4pPr>
            <a:lvl5pPr>
              <a:spcBef>
                <a:spcPts val="3800"/>
              </a:spcBef>
              <a:defRPr sz="3300"/>
            </a:lvl5pPr>
          </a:lstStyle>
          <a:p>
            <a:pPr/>
            <a:r>
              <a:t>Texte niveau 1</a:t>
            </a:r>
          </a:p>
          <a:p>
            <a:pPr lvl="1"/>
            <a:r>
              <a:t>Texte niveau 2</a:t>
            </a:r>
          </a:p>
          <a:p>
            <a:pPr lvl="2"/>
            <a:r>
              <a:t>Texte niveau 3</a:t>
            </a:r>
          </a:p>
          <a:p>
            <a:pPr lvl="3"/>
            <a:r>
              <a:t>Texte niveau 4</a:t>
            </a:r>
          </a:p>
          <a:p>
            <a:pPr lvl="4"/>
            <a:r>
              <a:t>Texte niveau 5</a:t>
            </a:r>
          </a:p>
        </p:txBody>
      </p:sp>
      <p:sp>
        <p:nvSpPr>
          <p:cNvPr id="158" name="Shape 1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 Droite">
    <p:spTree>
      <p:nvGrpSpPr>
        <p:cNvPr id="1" name=""/>
        <p:cNvGrpSpPr/>
        <p:nvPr/>
      </p:nvGrpSpPr>
      <p:grpSpPr>
        <a:xfrm>
          <a:off x="0" y="0"/>
          <a:ext cx="0" cy="0"/>
          <a:chOff x="0" y="0"/>
          <a:chExt cx="0" cy="0"/>
        </a:xfrm>
      </p:grpSpPr>
      <p:sp>
        <p:nvSpPr>
          <p:cNvPr id="165" name="Shape 165"/>
          <p:cNvSpPr/>
          <p:nvPr>
            <p:ph type="title"/>
          </p:nvPr>
        </p:nvSpPr>
        <p:spPr>
          <a:prstGeom prst="rect">
            <a:avLst/>
          </a:prstGeom>
        </p:spPr>
        <p:txBody>
          <a:bodyPr/>
          <a:lstStyle/>
          <a:p>
            <a:pPr/>
            <a:r>
              <a:t>Texte du titre</a:t>
            </a:r>
          </a:p>
        </p:txBody>
      </p:sp>
      <p:sp>
        <p:nvSpPr>
          <p:cNvPr id="166" name="Shape 166"/>
          <p:cNvSpPr/>
          <p:nvPr>
            <p:ph type="body" sz="quarter" idx="1"/>
          </p:nvPr>
        </p:nvSpPr>
        <p:spPr>
          <a:xfrm>
            <a:off x="7797800" y="2768600"/>
            <a:ext cx="4191000" cy="5715000"/>
          </a:xfrm>
          <a:prstGeom prst="rect">
            <a:avLst/>
          </a:prstGeom>
        </p:spPr>
        <p:txBody>
          <a:bodyPr/>
          <a:lstStyle>
            <a:lvl1pPr>
              <a:spcBef>
                <a:spcPts val="3800"/>
              </a:spcBef>
              <a:defRPr sz="3300"/>
            </a:lvl1pPr>
            <a:lvl2pPr>
              <a:spcBef>
                <a:spcPts val="3800"/>
              </a:spcBef>
              <a:defRPr sz="3300"/>
            </a:lvl2pPr>
            <a:lvl3pPr>
              <a:spcBef>
                <a:spcPts val="3800"/>
              </a:spcBef>
              <a:defRPr sz="3300"/>
            </a:lvl3pPr>
            <a:lvl4pPr>
              <a:spcBef>
                <a:spcPts val="3800"/>
              </a:spcBef>
              <a:defRPr sz="3300"/>
            </a:lvl4pPr>
            <a:lvl5pPr>
              <a:spcBef>
                <a:spcPts val="3800"/>
              </a:spcBef>
              <a:defRPr sz="3300"/>
            </a:lvl5pPr>
          </a:lstStyle>
          <a:p>
            <a:pPr/>
            <a:r>
              <a:t>Texte niveau 1</a:t>
            </a:r>
          </a:p>
          <a:p>
            <a:pPr lvl="1"/>
            <a:r>
              <a:t>Texte niveau 2</a:t>
            </a:r>
          </a:p>
          <a:p>
            <a:pPr lvl="2"/>
            <a:r>
              <a:t>Texte niveau 3</a:t>
            </a:r>
          </a:p>
          <a:p>
            <a:pPr lvl="3"/>
            <a:r>
              <a:t>Texte niveau 4</a:t>
            </a:r>
          </a:p>
          <a:p>
            <a:pPr lvl="4"/>
            <a:r>
              <a:t>Texte niveau 5</a:t>
            </a:r>
          </a:p>
        </p:txBody>
      </p:sp>
      <p:sp>
        <p:nvSpPr>
          <p:cNvPr id="167" name="Shape 16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re et sous-titre copi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4" name="Shape 174"/>
          <p:cNvSpPr/>
          <p:nvPr>
            <p:ph type="title"/>
          </p:nvPr>
        </p:nvSpPr>
        <p:spPr>
          <a:xfrm>
            <a:off x="1016000" y="2032000"/>
            <a:ext cx="10972800" cy="3225800"/>
          </a:xfrm>
          <a:prstGeom prst="rect">
            <a:avLst/>
          </a:prstGeom>
          <a:effectLst>
            <a:outerShdw sx="100000" sy="100000" kx="0" ky="0" algn="b" rotWithShape="0" blurRad="38100" dist="50800" dir="3000000">
              <a:srgbClr val="FFFFFF">
                <a:alpha val="60000"/>
              </a:srgbClr>
            </a:outerShdw>
          </a:effectLst>
        </p:spPr>
        <p:txBody>
          <a:bodyPr anchor="b"/>
          <a:lstStyle>
            <a:lvl1pPr>
              <a:defRPr sz="10500"/>
            </a:lvl1pPr>
          </a:lstStyle>
          <a:p>
            <a:pPr/>
            <a:r>
              <a:t>Texte du titre</a:t>
            </a:r>
          </a:p>
        </p:txBody>
      </p:sp>
      <p:sp>
        <p:nvSpPr>
          <p:cNvPr id="175" name="Shape 175"/>
          <p:cNvSpPr/>
          <p:nvPr>
            <p:ph type="body" sz="quarter" idx="1"/>
          </p:nvPr>
        </p:nvSpPr>
        <p:spPr>
          <a:xfrm>
            <a:off x="1016000" y="5359400"/>
            <a:ext cx="10972800" cy="1473200"/>
          </a:xfrm>
          <a:prstGeom prst="rect">
            <a:avLst/>
          </a:prstGeom>
          <a:effectLst>
            <a:outerShdw sx="100000" sy="100000" kx="0" ky="0" algn="b" rotWithShape="0" blurRad="38100" dist="50800" dir="3000000">
              <a:srgbClr val="FFFFFF">
                <a:alpha val="60000"/>
              </a:srgbClr>
            </a:outerShdw>
          </a:effectLst>
        </p:spPr>
        <p:txBody>
          <a:bodyPr anchor="t"/>
          <a:lstStyle>
            <a:lvl1pPr marL="0" indent="0" algn="ctr">
              <a:spcBef>
                <a:spcPts val="0"/>
              </a:spcBef>
              <a:buClr>
                <a:srgbClr val="A29A85"/>
              </a:buClr>
              <a:buSzTx/>
              <a:buFontTx/>
              <a:buNone/>
            </a:lvl1pPr>
            <a:lvl2pPr marL="0" indent="0" algn="ctr">
              <a:spcBef>
                <a:spcPts val="0"/>
              </a:spcBef>
              <a:buClr>
                <a:srgbClr val="A29A85"/>
              </a:buClr>
              <a:buSzTx/>
              <a:buFontTx/>
              <a:buNone/>
            </a:lvl2pPr>
            <a:lvl3pPr marL="0" indent="0" algn="ctr">
              <a:spcBef>
                <a:spcPts val="0"/>
              </a:spcBef>
              <a:buClr>
                <a:srgbClr val="A29A85"/>
              </a:buClr>
              <a:buSzTx/>
              <a:buFontTx/>
              <a:buNone/>
            </a:lvl3pPr>
            <a:lvl4pPr marL="0" indent="0" algn="ctr">
              <a:spcBef>
                <a:spcPts val="0"/>
              </a:spcBef>
              <a:buClr>
                <a:srgbClr val="A29A85"/>
              </a:buClr>
              <a:buSzTx/>
              <a:buFontTx/>
              <a:buNone/>
            </a:lvl4pPr>
            <a:lvl5pPr marL="0" indent="0" algn="ctr">
              <a:spcBef>
                <a:spcPts val="0"/>
              </a:spcBef>
              <a:buClr>
                <a:srgbClr val="A29A85"/>
              </a:buClr>
              <a:buSzTx/>
              <a:buFontTx/>
              <a:buNone/>
            </a:lvl5pPr>
          </a:lstStyle>
          <a:p>
            <a:pPr/>
            <a:r>
              <a:t>Texte niveau 1</a:t>
            </a:r>
          </a:p>
          <a:p>
            <a:pPr lvl="1"/>
            <a:r>
              <a:t>Texte niveau 2</a:t>
            </a:r>
          </a:p>
          <a:p>
            <a:pPr lvl="2"/>
            <a:r>
              <a:t>Texte niveau 3</a:t>
            </a:r>
          </a:p>
          <a:p>
            <a:pPr lvl="3"/>
            <a:r>
              <a:t>Texte niveau 4</a:t>
            </a:r>
          </a:p>
          <a:p>
            <a:pPr lvl="4"/>
            <a:r>
              <a:t>Texte niveau 5</a:t>
            </a:r>
          </a:p>
        </p:txBody>
      </p:sp>
      <p:sp>
        <p:nvSpPr>
          <p:cNvPr id="176" name="Shape 1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copie">
    <p:spTree>
      <p:nvGrpSpPr>
        <p:cNvPr id="1" name=""/>
        <p:cNvGrpSpPr/>
        <p:nvPr/>
      </p:nvGrpSpPr>
      <p:grpSpPr>
        <a:xfrm>
          <a:off x="0" y="0"/>
          <a:ext cx="0" cy="0"/>
          <a:chOff x="0" y="0"/>
          <a:chExt cx="0" cy="0"/>
        </a:xfrm>
      </p:grpSpPr>
      <p:sp>
        <p:nvSpPr>
          <p:cNvPr id="183" name="Shape 183"/>
          <p:cNvSpPr/>
          <p:nvPr/>
        </p:nvSpPr>
        <p:spPr>
          <a:xfrm>
            <a:off x="152400" y="12700"/>
            <a:ext cx="12827000" cy="508000"/>
          </a:xfrm>
          <a:prstGeom prst="roundRect">
            <a:avLst>
              <a:gd name="adj" fmla="val 37500"/>
            </a:avLst>
          </a:prstGeom>
          <a:gradFill>
            <a:gsLst>
              <a:gs pos="0">
                <a:srgbClr val="005493"/>
              </a:gs>
              <a:gs pos="100000">
                <a:srgbClr val="0096FF"/>
              </a:gs>
            </a:gsLst>
            <a:lin ang="5400000"/>
          </a:gradFill>
          <a:ln w="25400">
            <a:solidFill>
              <a:srgbClr val="FFFFFF"/>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84" name="Shape 184"/>
          <p:cNvSpPr/>
          <p:nvPr/>
        </p:nvSpPr>
        <p:spPr>
          <a:xfrm>
            <a:off x="687624" y="38100"/>
            <a:ext cx="880174"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400">
                <a:solidFill>
                  <a:srgbClr val="FFFFFF"/>
                </a:solidFill>
                <a:latin typeface="Chalkboard"/>
                <a:ea typeface="Chalkboard"/>
                <a:cs typeface="Chalkboard"/>
                <a:sym typeface="Chalkboard"/>
              </a:defRPr>
            </a:lvl1pPr>
          </a:lstStyle>
          <a:p>
            <a:pPr/>
            <a:r>
              <a:t>Intro.</a:t>
            </a:r>
          </a:p>
        </p:txBody>
      </p:sp>
      <p:sp>
        <p:nvSpPr>
          <p:cNvPr id="185" name="Shape 185"/>
          <p:cNvSpPr/>
          <p:nvPr/>
        </p:nvSpPr>
        <p:spPr>
          <a:xfrm>
            <a:off x="342900" y="165100"/>
            <a:ext cx="228600" cy="254000"/>
          </a:xfrm>
          <a:prstGeom prst="rect">
            <a:avLst/>
          </a:prstGeom>
          <a:solidFill>
            <a:srgbClr val="FFFFFF"/>
          </a:solidFill>
          <a:ln w="25400">
            <a:solidFill>
              <a:srgbClr val="000000"/>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86" name="Shape 186"/>
          <p:cNvSpPr/>
          <p:nvPr/>
        </p:nvSpPr>
        <p:spPr>
          <a:xfrm>
            <a:off x="5156494" y="50800"/>
            <a:ext cx="1590813"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400">
                <a:solidFill>
                  <a:srgbClr val="FFFFFF"/>
                </a:solidFill>
                <a:latin typeface="Chalkboard"/>
                <a:ea typeface="Chalkboard"/>
                <a:cs typeface="Chalkboard"/>
                <a:sym typeface="Chalkboard"/>
              </a:defRPr>
            </a:lvl1pPr>
          </a:lstStyle>
          <a:p>
            <a:pPr/>
            <a:r>
              <a:t>Intro. UML</a:t>
            </a:r>
          </a:p>
        </p:txBody>
      </p:sp>
      <p:sp>
        <p:nvSpPr>
          <p:cNvPr id="187" name="Shape 187"/>
          <p:cNvSpPr/>
          <p:nvPr/>
        </p:nvSpPr>
        <p:spPr>
          <a:xfrm>
            <a:off x="4889500" y="177800"/>
            <a:ext cx="228600" cy="254000"/>
          </a:xfrm>
          <a:prstGeom prst="rect">
            <a:avLst/>
          </a:prstGeom>
          <a:solidFill>
            <a:srgbClr val="FFFFFF"/>
          </a:solidFill>
          <a:ln w="25400">
            <a:solidFill>
              <a:srgbClr val="000000"/>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188" name="Shape 188"/>
          <p:cNvSpPr/>
          <p:nvPr>
            <p:ph type="title"/>
          </p:nvPr>
        </p:nvSpPr>
        <p:spPr>
          <a:xfrm>
            <a:off x="1016000" y="546100"/>
            <a:ext cx="10972800" cy="1079500"/>
          </a:xfrm>
          <a:prstGeom prst="rect">
            <a:avLst/>
          </a:prstGeom>
        </p:spPr>
        <p:txBody>
          <a:bodyPr/>
          <a:lstStyle>
            <a:lvl1pPr>
              <a:defRPr sz="6400"/>
            </a:lvl1pPr>
          </a:lstStyle>
          <a:p>
            <a:pPr/>
            <a:r>
              <a:t>Texte du titre</a:t>
            </a:r>
          </a:p>
        </p:txBody>
      </p:sp>
      <p:sp>
        <p:nvSpPr>
          <p:cNvPr id="189" name="Shape 189"/>
          <p:cNvSpPr/>
          <p:nvPr>
            <p:ph type="body" idx="1"/>
          </p:nvPr>
        </p:nvSpPr>
        <p:spPr>
          <a:xfrm>
            <a:off x="215900" y="2768600"/>
            <a:ext cx="11772900" cy="5715000"/>
          </a:xfrm>
          <a:prstGeom prst="rect">
            <a:avLst/>
          </a:prstGeom>
        </p:spPr>
        <p:txBody>
          <a:bodyPr anchor="t"/>
          <a:lstStyle>
            <a:lvl1pPr marL="508000" indent="-508000">
              <a:spcBef>
                <a:spcPts val="1000"/>
              </a:spcBef>
              <a:buSzPct val="100000"/>
              <a:buBlip>
                <a:blip r:embed="rId2"/>
              </a:buBlip>
              <a:defRPr sz="3600"/>
            </a:lvl1pPr>
            <a:lvl2pPr marL="1104900" indent="-495300">
              <a:spcBef>
                <a:spcPts val="1000"/>
              </a:spcBef>
              <a:buSzPct val="95000"/>
              <a:buBlip>
                <a:blip r:embed="rId3"/>
              </a:buBlip>
              <a:defRPr sz="3200"/>
            </a:lvl2pPr>
            <a:lvl3pPr marL="1587500" indent="-381000">
              <a:spcBef>
                <a:spcPts val="1000"/>
              </a:spcBef>
              <a:buSzPct val="90000"/>
              <a:buBlip>
                <a:blip r:embed="rId4"/>
              </a:buBlip>
              <a:defRPr sz="2400"/>
            </a:lvl3pPr>
            <a:lvl4pPr>
              <a:spcBef>
                <a:spcPts val="1000"/>
              </a:spcBef>
              <a:defRPr sz="3800"/>
            </a:lvl4pPr>
            <a:lvl5pPr>
              <a:spcBef>
                <a:spcPts val="1000"/>
              </a:spcBef>
              <a:defRPr sz="3800"/>
            </a:lvl5pPr>
          </a:lstStyle>
          <a:p>
            <a:pPr/>
            <a:r>
              <a:t>Texte niveau 1</a:t>
            </a:r>
          </a:p>
          <a:p>
            <a:pPr lvl="1"/>
            <a:r>
              <a:t>Texte niveau 2</a:t>
            </a:r>
          </a:p>
          <a:p>
            <a:pPr lvl="2"/>
            <a:r>
              <a:t>Texte niveau 3</a:t>
            </a:r>
          </a:p>
          <a:p>
            <a:pPr lvl="3"/>
            <a:r>
              <a:t>Texte niveau 4</a:t>
            </a:r>
          </a:p>
          <a:p>
            <a:pPr lvl="4"/>
            <a:r>
              <a:t>Texte niveau 5</a:t>
            </a:r>
          </a:p>
        </p:txBody>
      </p:sp>
      <p:sp>
        <p:nvSpPr>
          <p:cNvPr id="190" name="Shape 1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p:spTree>
      <p:nvGrpSpPr>
        <p:cNvPr id="1" name=""/>
        <p:cNvGrpSpPr/>
        <p:nvPr/>
      </p:nvGrpSpPr>
      <p:grpSpPr>
        <a:xfrm>
          <a:off x="0" y="0"/>
          <a:ext cx="0" cy="0"/>
          <a:chOff x="0" y="0"/>
          <a:chExt cx="0" cy="0"/>
        </a:xfrm>
      </p:grpSpPr>
      <p:sp>
        <p:nvSpPr>
          <p:cNvPr id="20" name="Shape 20"/>
          <p:cNvSpPr/>
          <p:nvPr/>
        </p:nvSpPr>
        <p:spPr>
          <a:xfrm>
            <a:off x="152400" y="12700"/>
            <a:ext cx="12827000" cy="508000"/>
          </a:xfrm>
          <a:prstGeom prst="roundRect">
            <a:avLst>
              <a:gd name="adj" fmla="val 37500"/>
            </a:avLst>
          </a:prstGeom>
          <a:gradFill>
            <a:gsLst>
              <a:gs pos="0">
                <a:srgbClr val="005493"/>
              </a:gs>
              <a:gs pos="100000">
                <a:srgbClr val="0096FF"/>
              </a:gs>
            </a:gsLst>
            <a:lin ang="5400000"/>
          </a:gradFill>
          <a:ln w="25400">
            <a:solidFill>
              <a:srgbClr val="FFFFFF"/>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21" name="Shape 21"/>
          <p:cNvSpPr/>
          <p:nvPr/>
        </p:nvSpPr>
        <p:spPr>
          <a:xfrm>
            <a:off x="685655" y="50800"/>
            <a:ext cx="1874731"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400">
                <a:solidFill>
                  <a:srgbClr val="FFFFFF"/>
                </a:solidFill>
                <a:latin typeface="Chalkboard"/>
                <a:ea typeface="Chalkboard"/>
                <a:cs typeface="Chalkboard"/>
                <a:sym typeface="Chalkboard"/>
              </a:defRPr>
            </a:lvl1pPr>
          </a:lstStyle>
          <a:p>
            <a:pPr/>
            <a:r>
              <a:t>Cycle de Vie.</a:t>
            </a:r>
          </a:p>
        </p:txBody>
      </p:sp>
      <p:sp>
        <p:nvSpPr>
          <p:cNvPr id="22" name="Shape 22"/>
          <p:cNvSpPr/>
          <p:nvPr/>
        </p:nvSpPr>
        <p:spPr>
          <a:xfrm>
            <a:off x="342900" y="165100"/>
            <a:ext cx="228600" cy="254000"/>
          </a:xfrm>
          <a:prstGeom prst="rect">
            <a:avLst/>
          </a:prstGeom>
          <a:solidFill>
            <a:srgbClr val="FFFFFF"/>
          </a:solidFill>
          <a:ln w="25400">
            <a:solidFill>
              <a:srgbClr val="000000"/>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23" name="Shape 23"/>
          <p:cNvSpPr/>
          <p:nvPr/>
        </p:nvSpPr>
        <p:spPr>
          <a:xfrm>
            <a:off x="3583625" y="12700"/>
            <a:ext cx="1434540"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400">
                <a:solidFill>
                  <a:srgbClr val="FFFFFF"/>
                </a:solidFill>
                <a:latin typeface="Chalkboard"/>
                <a:ea typeface="Chalkboard"/>
                <a:cs typeface="Chalkboard"/>
                <a:sym typeface="Chalkboard"/>
              </a:defRPr>
            </a:lvl1pPr>
          </a:lstStyle>
          <a:p>
            <a:pPr/>
            <a:r>
              <a:t>Méthodes</a:t>
            </a:r>
          </a:p>
        </p:txBody>
      </p:sp>
      <p:sp>
        <p:nvSpPr>
          <p:cNvPr id="24" name="Shape 24"/>
          <p:cNvSpPr/>
          <p:nvPr/>
        </p:nvSpPr>
        <p:spPr>
          <a:xfrm>
            <a:off x="3238500" y="139700"/>
            <a:ext cx="228600" cy="254000"/>
          </a:xfrm>
          <a:prstGeom prst="rect">
            <a:avLst/>
          </a:prstGeom>
          <a:solidFill>
            <a:srgbClr val="FFFFFF"/>
          </a:solidFill>
          <a:ln w="25400">
            <a:solidFill>
              <a:srgbClr val="000000"/>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25" name="Shape 25"/>
          <p:cNvSpPr/>
          <p:nvPr>
            <p:ph type="title"/>
          </p:nvPr>
        </p:nvSpPr>
        <p:spPr>
          <a:xfrm>
            <a:off x="88900" y="546100"/>
            <a:ext cx="12852400" cy="939800"/>
          </a:xfrm>
          <a:prstGeom prst="rect">
            <a:avLst/>
          </a:prstGeom>
        </p:spPr>
        <p:txBody>
          <a:bodyPr/>
          <a:lstStyle>
            <a:lvl1pPr>
              <a:defRPr sz="6400"/>
            </a:lvl1pPr>
          </a:lstStyle>
          <a:p>
            <a:pPr/>
            <a:r>
              <a:t>Texte du titre</a:t>
            </a:r>
          </a:p>
        </p:txBody>
      </p:sp>
      <p:sp>
        <p:nvSpPr>
          <p:cNvPr id="26" name="Shape 26"/>
          <p:cNvSpPr/>
          <p:nvPr>
            <p:ph type="body" idx="1"/>
          </p:nvPr>
        </p:nvSpPr>
        <p:spPr>
          <a:xfrm>
            <a:off x="127000" y="1765300"/>
            <a:ext cx="12738100" cy="6756400"/>
          </a:xfrm>
          <a:prstGeom prst="rect">
            <a:avLst/>
          </a:prstGeom>
        </p:spPr>
        <p:txBody>
          <a:bodyPr anchor="t"/>
          <a:lstStyle>
            <a:lvl1pPr>
              <a:spcBef>
                <a:spcPts val="1000"/>
              </a:spcBef>
              <a:buSzPct val="100000"/>
              <a:buBlip>
                <a:blip r:embed="rId2"/>
              </a:buBlip>
              <a:defRPr sz="3600">
                <a:solidFill>
                  <a:srgbClr val="000000"/>
                </a:solidFill>
              </a:defRPr>
            </a:lvl1pPr>
            <a:lvl2pPr>
              <a:spcBef>
                <a:spcPts val="1000"/>
              </a:spcBef>
              <a:buSzPct val="100000"/>
              <a:buBlip>
                <a:blip r:embed="rId3"/>
              </a:buBlip>
              <a:defRPr sz="3200">
                <a:solidFill>
                  <a:srgbClr val="000000"/>
                </a:solidFill>
              </a:defRPr>
            </a:lvl2pPr>
            <a:lvl3pPr>
              <a:spcBef>
                <a:spcPts val="1000"/>
              </a:spcBef>
              <a:buSzPct val="131000"/>
              <a:buFont typeface="Lucida Grande"/>
              <a:buChar char="‣"/>
              <a:defRPr sz="3000">
                <a:solidFill>
                  <a:srgbClr val="000000"/>
                </a:solidFill>
              </a:defRPr>
            </a:lvl3pPr>
            <a:lvl4pPr>
              <a:spcBef>
                <a:spcPts val="1000"/>
              </a:spcBef>
              <a:defRPr sz="3800">
                <a:solidFill>
                  <a:srgbClr val="000000"/>
                </a:solidFill>
              </a:defRPr>
            </a:lvl4pPr>
            <a:lvl5pPr>
              <a:spcBef>
                <a:spcPts val="1000"/>
              </a:spcBef>
              <a:defRPr sz="3800">
                <a:solidFill>
                  <a:srgbClr val="000000"/>
                </a:solidFill>
              </a:defRPr>
            </a:lvl5pPr>
          </a:lstStyle>
          <a:p>
            <a:pPr/>
            <a:r>
              <a:t>Texte niveau 1</a:t>
            </a:r>
          </a:p>
          <a:p>
            <a:pPr lvl="1"/>
            <a:r>
              <a:t>Texte niveau 2</a:t>
            </a:r>
          </a:p>
          <a:p>
            <a:pPr lvl="2"/>
            <a:r>
              <a:t>Texte niveau 3</a:t>
            </a:r>
          </a:p>
          <a:p>
            <a:pPr lvl="3"/>
            <a:r>
              <a:t>Texte niveau 4</a:t>
            </a:r>
          </a:p>
          <a:p>
            <a:pPr lvl="4"/>
            <a:r>
              <a:t>Texte niveau 5</a:t>
            </a:r>
          </a:p>
        </p:txBody>
      </p:sp>
      <p:sp>
        <p:nvSpPr>
          <p:cNvPr id="27" name="Shape 2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re et sous-titre copie 1">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Shape 197"/>
          <p:cNvSpPr/>
          <p:nvPr>
            <p:ph type="title"/>
          </p:nvPr>
        </p:nvSpPr>
        <p:spPr>
          <a:xfrm>
            <a:off x="1016000" y="2032000"/>
            <a:ext cx="10972800" cy="3225800"/>
          </a:xfrm>
          <a:prstGeom prst="rect">
            <a:avLst/>
          </a:prstGeom>
          <a:effectLst>
            <a:outerShdw sx="100000" sy="100000" kx="0" ky="0" algn="b" rotWithShape="0" blurRad="38100" dist="50800" dir="3000000">
              <a:srgbClr val="FFFFFF">
                <a:alpha val="60000"/>
              </a:srgbClr>
            </a:outerShdw>
          </a:effectLst>
        </p:spPr>
        <p:txBody>
          <a:bodyPr anchor="b"/>
          <a:lstStyle>
            <a:lvl1pPr>
              <a:defRPr sz="10500"/>
            </a:lvl1pPr>
          </a:lstStyle>
          <a:p>
            <a:pPr/>
            <a:r>
              <a:t>Texte du titre</a:t>
            </a:r>
          </a:p>
        </p:txBody>
      </p:sp>
      <p:sp>
        <p:nvSpPr>
          <p:cNvPr id="198" name="Shape 198"/>
          <p:cNvSpPr/>
          <p:nvPr>
            <p:ph type="body" sz="quarter" idx="1"/>
          </p:nvPr>
        </p:nvSpPr>
        <p:spPr>
          <a:xfrm>
            <a:off x="1016000" y="5359400"/>
            <a:ext cx="10972800" cy="1473200"/>
          </a:xfrm>
          <a:prstGeom prst="rect">
            <a:avLst/>
          </a:prstGeom>
          <a:effectLst>
            <a:outerShdw sx="100000" sy="100000" kx="0" ky="0" algn="b" rotWithShape="0" blurRad="38100" dist="50800" dir="3000000">
              <a:srgbClr val="FFFFFF">
                <a:alpha val="60000"/>
              </a:srgbClr>
            </a:outerShdw>
          </a:effectLst>
        </p:spPr>
        <p:txBody>
          <a:bodyPr anchor="t"/>
          <a:lstStyle>
            <a:lvl1pPr marL="0" indent="0" algn="ctr">
              <a:spcBef>
                <a:spcPts val="0"/>
              </a:spcBef>
              <a:buClr>
                <a:srgbClr val="A29A85"/>
              </a:buClr>
              <a:buSzTx/>
              <a:buFontTx/>
              <a:buNone/>
            </a:lvl1pPr>
            <a:lvl2pPr marL="0" indent="0" algn="ctr">
              <a:spcBef>
                <a:spcPts val="0"/>
              </a:spcBef>
              <a:buClr>
                <a:srgbClr val="A29A85"/>
              </a:buClr>
              <a:buSzTx/>
              <a:buFontTx/>
              <a:buNone/>
            </a:lvl2pPr>
            <a:lvl3pPr marL="0" indent="0" algn="ctr">
              <a:spcBef>
                <a:spcPts val="0"/>
              </a:spcBef>
              <a:buClr>
                <a:srgbClr val="A29A85"/>
              </a:buClr>
              <a:buSzTx/>
              <a:buFontTx/>
              <a:buNone/>
            </a:lvl3pPr>
            <a:lvl4pPr marL="0" indent="0" algn="ctr">
              <a:spcBef>
                <a:spcPts val="0"/>
              </a:spcBef>
              <a:buClr>
                <a:srgbClr val="A29A85"/>
              </a:buClr>
              <a:buSzTx/>
              <a:buFontTx/>
              <a:buNone/>
            </a:lvl4pPr>
            <a:lvl5pPr marL="0" indent="0" algn="ctr">
              <a:spcBef>
                <a:spcPts val="0"/>
              </a:spcBef>
              <a:buClr>
                <a:srgbClr val="A29A85"/>
              </a:buClr>
              <a:buSzTx/>
              <a:buFontTx/>
              <a:buNone/>
            </a:lvl5pPr>
          </a:lstStyle>
          <a:p>
            <a:pPr/>
            <a:r>
              <a:t>Texte niveau 1</a:t>
            </a:r>
          </a:p>
          <a:p>
            <a:pPr lvl="1"/>
            <a:r>
              <a:t>Texte niveau 2</a:t>
            </a:r>
          </a:p>
          <a:p>
            <a:pPr lvl="2"/>
            <a:r>
              <a:t>Texte niveau 3</a:t>
            </a:r>
          </a:p>
          <a:p>
            <a:pPr lvl="3"/>
            <a:r>
              <a:t>Texte niveau 4</a:t>
            </a:r>
          </a:p>
          <a:p>
            <a:pPr lvl="4"/>
            <a:r>
              <a:t>Texte niveau 5</a:t>
            </a:r>
          </a:p>
        </p:txBody>
      </p:sp>
      <p:sp>
        <p:nvSpPr>
          <p:cNvPr id="199" name="Shape 19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copie 2">
    <p:spTree>
      <p:nvGrpSpPr>
        <p:cNvPr id="1" name=""/>
        <p:cNvGrpSpPr/>
        <p:nvPr/>
      </p:nvGrpSpPr>
      <p:grpSpPr>
        <a:xfrm>
          <a:off x="0" y="0"/>
          <a:ext cx="0" cy="0"/>
          <a:chOff x="0" y="0"/>
          <a:chExt cx="0" cy="0"/>
        </a:xfrm>
      </p:grpSpPr>
      <p:sp>
        <p:nvSpPr>
          <p:cNvPr id="206" name="Shape 206"/>
          <p:cNvSpPr/>
          <p:nvPr/>
        </p:nvSpPr>
        <p:spPr>
          <a:xfrm>
            <a:off x="152400" y="12700"/>
            <a:ext cx="12827000" cy="508000"/>
          </a:xfrm>
          <a:prstGeom prst="roundRect">
            <a:avLst>
              <a:gd name="adj" fmla="val 37500"/>
            </a:avLst>
          </a:prstGeom>
          <a:gradFill>
            <a:gsLst>
              <a:gs pos="0">
                <a:srgbClr val="005493"/>
              </a:gs>
              <a:gs pos="100000">
                <a:srgbClr val="0096FF"/>
              </a:gs>
            </a:gsLst>
            <a:lin ang="5400000"/>
          </a:gradFill>
          <a:ln w="25400">
            <a:solidFill>
              <a:srgbClr val="FFFFFF"/>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207" name="Shape 207"/>
          <p:cNvSpPr/>
          <p:nvPr/>
        </p:nvSpPr>
        <p:spPr>
          <a:xfrm>
            <a:off x="687624" y="38100"/>
            <a:ext cx="880174"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400">
                <a:solidFill>
                  <a:srgbClr val="FFFFFF"/>
                </a:solidFill>
                <a:latin typeface="Chalkboard"/>
                <a:ea typeface="Chalkboard"/>
                <a:cs typeface="Chalkboard"/>
                <a:sym typeface="Chalkboard"/>
              </a:defRPr>
            </a:lvl1pPr>
          </a:lstStyle>
          <a:p>
            <a:pPr/>
            <a:r>
              <a:t>Intro.</a:t>
            </a:r>
          </a:p>
        </p:txBody>
      </p:sp>
      <p:sp>
        <p:nvSpPr>
          <p:cNvPr id="208" name="Shape 208"/>
          <p:cNvSpPr/>
          <p:nvPr/>
        </p:nvSpPr>
        <p:spPr>
          <a:xfrm>
            <a:off x="342900" y="165100"/>
            <a:ext cx="228600" cy="254000"/>
          </a:xfrm>
          <a:prstGeom prst="rect">
            <a:avLst/>
          </a:prstGeom>
          <a:solidFill>
            <a:srgbClr val="FFFFFF"/>
          </a:solidFill>
          <a:ln w="25400">
            <a:solidFill>
              <a:srgbClr val="000000"/>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209" name="Shape 209"/>
          <p:cNvSpPr/>
          <p:nvPr/>
        </p:nvSpPr>
        <p:spPr>
          <a:xfrm>
            <a:off x="5156494" y="50800"/>
            <a:ext cx="1590813"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400">
                <a:solidFill>
                  <a:srgbClr val="FFFFFF"/>
                </a:solidFill>
                <a:latin typeface="Chalkboard"/>
                <a:ea typeface="Chalkboard"/>
                <a:cs typeface="Chalkboard"/>
                <a:sym typeface="Chalkboard"/>
              </a:defRPr>
            </a:lvl1pPr>
          </a:lstStyle>
          <a:p>
            <a:pPr/>
            <a:r>
              <a:t>Intro. UML</a:t>
            </a:r>
          </a:p>
        </p:txBody>
      </p:sp>
      <p:sp>
        <p:nvSpPr>
          <p:cNvPr id="210" name="Shape 210"/>
          <p:cNvSpPr/>
          <p:nvPr/>
        </p:nvSpPr>
        <p:spPr>
          <a:xfrm>
            <a:off x="4889500" y="177800"/>
            <a:ext cx="228600" cy="254000"/>
          </a:xfrm>
          <a:prstGeom prst="rect">
            <a:avLst/>
          </a:prstGeom>
          <a:solidFill>
            <a:srgbClr val="FFFFFF"/>
          </a:solidFill>
          <a:ln w="25400">
            <a:solidFill>
              <a:srgbClr val="000000"/>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211" name="Shape 211"/>
          <p:cNvSpPr/>
          <p:nvPr/>
        </p:nvSpPr>
        <p:spPr>
          <a:xfrm>
            <a:off x="8921890" y="38100"/>
            <a:ext cx="2517674"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400">
                <a:solidFill>
                  <a:srgbClr val="FFFFFF"/>
                </a:solidFill>
                <a:latin typeface="Chalkboard"/>
                <a:ea typeface="Chalkboard"/>
                <a:cs typeface="Chalkboard"/>
                <a:sym typeface="Chalkboard"/>
              </a:defRPr>
            </a:lvl1pPr>
          </a:lstStyle>
          <a:p>
            <a:pPr/>
            <a:r>
              <a:t>De Merise à UML</a:t>
            </a:r>
          </a:p>
        </p:txBody>
      </p:sp>
      <p:sp>
        <p:nvSpPr>
          <p:cNvPr id="212" name="Shape 212"/>
          <p:cNvSpPr/>
          <p:nvPr/>
        </p:nvSpPr>
        <p:spPr>
          <a:xfrm>
            <a:off x="8585200" y="165100"/>
            <a:ext cx="228600" cy="254000"/>
          </a:xfrm>
          <a:prstGeom prst="rect">
            <a:avLst/>
          </a:prstGeom>
          <a:solidFill>
            <a:srgbClr val="FFFFFF"/>
          </a:solidFill>
          <a:ln w="25400">
            <a:solidFill>
              <a:srgbClr val="000000"/>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213" name="Shape 213"/>
          <p:cNvSpPr/>
          <p:nvPr/>
        </p:nvSpPr>
        <p:spPr>
          <a:xfrm>
            <a:off x="-3634" y="9359900"/>
            <a:ext cx="635052" cy="368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
                <a:srgbClr val="A29A85"/>
              </a:buClr>
              <a:defRPr sz="1800">
                <a:solidFill>
                  <a:srgbClr val="3D3E3F"/>
                </a:solidFill>
                <a:latin typeface="+mn-lt"/>
                <a:ea typeface="+mn-ea"/>
                <a:cs typeface="+mn-cs"/>
                <a:sym typeface="Cochin"/>
              </a:defRPr>
            </a:lvl1pPr>
          </a:lstStyle>
          <a:p>
            <a:pPr/>
            <a:r>
              <a:t>09/10</a:t>
            </a:r>
          </a:p>
        </p:txBody>
      </p:sp>
      <p:sp>
        <p:nvSpPr>
          <p:cNvPr id="214" name="Shape 214"/>
          <p:cNvSpPr/>
          <p:nvPr>
            <p:ph type="title"/>
          </p:nvPr>
        </p:nvSpPr>
        <p:spPr>
          <a:xfrm>
            <a:off x="1016000" y="546100"/>
            <a:ext cx="10972800" cy="1079500"/>
          </a:xfrm>
          <a:prstGeom prst="rect">
            <a:avLst/>
          </a:prstGeom>
        </p:spPr>
        <p:txBody>
          <a:bodyPr/>
          <a:lstStyle>
            <a:lvl1pPr>
              <a:defRPr sz="6400"/>
            </a:lvl1pPr>
          </a:lstStyle>
          <a:p>
            <a:pPr/>
            <a:r>
              <a:t>Texte du titre</a:t>
            </a:r>
          </a:p>
        </p:txBody>
      </p:sp>
      <p:sp>
        <p:nvSpPr>
          <p:cNvPr id="215" name="Shape 215"/>
          <p:cNvSpPr/>
          <p:nvPr>
            <p:ph type="body" idx="1"/>
          </p:nvPr>
        </p:nvSpPr>
        <p:spPr>
          <a:xfrm>
            <a:off x="215900" y="2768600"/>
            <a:ext cx="11772900" cy="5715000"/>
          </a:xfrm>
          <a:prstGeom prst="rect">
            <a:avLst/>
          </a:prstGeom>
        </p:spPr>
        <p:txBody>
          <a:bodyPr anchor="t"/>
          <a:lstStyle>
            <a:lvl1pPr marL="508000" indent="-508000">
              <a:spcBef>
                <a:spcPts val="1000"/>
              </a:spcBef>
              <a:buSzPct val="100000"/>
              <a:buBlip>
                <a:blip r:embed="rId2"/>
              </a:buBlip>
              <a:defRPr sz="3600"/>
            </a:lvl1pPr>
            <a:lvl2pPr marL="1104900" indent="-495300">
              <a:spcBef>
                <a:spcPts val="1000"/>
              </a:spcBef>
              <a:buSzPct val="95000"/>
              <a:buBlip>
                <a:blip r:embed="rId3"/>
              </a:buBlip>
              <a:defRPr sz="3200"/>
            </a:lvl2pPr>
            <a:lvl3pPr marL="1587500" indent="-381000">
              <a:spcBef>
                <a:spcPts val="1000"/>
              </a:spcBef>
              <a:buSzPct val="90000"/>
              <a:buBlip>
                <a:blip r:embed="rId4"/>
              </a:buBlip>
              <a:defRPr sz="2400"/>
            </a:lvl3pPr>
            <a:lvl4pPr>
              <a:spcBef>
                <a:spcPts val="1000"/>
              </a:spcBef>
              <a:defRPr sz="3800"/>
            </a:lvl4pPr>
            <a:lvl5pPr>
              <a:spcBef>
                <a:spcPts val="1000"/>
              </a:spcBef>
              <a:defRPr sz="3800"/>
            </a:lvl5pPr>
          </a:lstStyle>
          <a:p>
            <a:pPr/>
            <a:r>
              <a:t>Texte niveau 1</a:t>
            </a:r>
          </a:p>
          <a:p>
            <a:pPr lvl="1"/>
            <a:r>
              <a:t>Texte niveau 2</a:t>
            </a:r>
          </a:p>
          <a:p>
            <a:pPr lvl="2"/>
            <a:r>
              <a:t>Texte niveau 3</a:t>
            </a:r>
          </a:p>
          <a:p>
            <a:pPr lvl="3"/>
            <a:r>
              <a:t>Texte niveau 4</a:t>
            </a:r>
          </a:p>
          <a:p>
            <a:pPr lvl="4"/>
            <a:r>
              <a:t>Texte niveau 5</a:t>
            </a:r>
          </a:p>
        </p:txBody>
      </p:sp>
      <p:sp>
        <p:nvSpPr>
          <p:cNvPr id="216" name="Shape 216"/>
          <p:cNvSpPr/>
          <p:nvPr>
            <p:ph type="sldNum" sz="quarter" idx="2"/>
          </p:nvPr>
        </p:nvSpPr>
        <p:spPr>
          <a:xfrm>
            <a:off x="6286500" y="9258300"/>
            <a:ext cx="419100" cy="457200"/>
          </a:xfrm>
          <a:prstGeom prst="rect">
            <a:avLst/>
          </a:prstGeom>
        </p:spPr>
        <p:txBody>
          <a:bodyPr/>
          <a:lstStyle>
            <a:lvl1pPr>
              <a:defRPr sz="2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Cours IBM">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 name="Shape 223"/>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4" name="Shape 224"/>
          <p:cNvSpPr/>
          <p:nvPr/>
        </p:nvSpPr>
        <p:spPr>
          <a:xfrm>
            <a:off x="7150100" y="9446189"/>
            <a:ext cx="5851381"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marL="57799" marR="57799" indent="342900" defTabSz="1295400">
              <a:defRPr sz="1800">
                <a:uFill>
                  <a:solidFill>
                    <a:srgbClr val="000000"/>
                  </a:solidFill>
                </a:uFill>
                <a:latin typeface="Arial"/>
                <a:ea typeface="Arial"/>
                <a:cs typeface="Arial"/>
                <a:sym typeface="Arial"/>
              </a:defRPr>
            </a:pPr>
            <a:r>
              <a:t>IBM, PRJ270: Essentials of Rational Unified Process</a:t>
            </a:r>
          </a:p>
        </p:txBody>
      </p:sp>
      <p:sp>
        <p:nvSpPr>
          <p:cNvPr id="225" name="Shape 225"/>
          <p:cNvSpPr/>
          <p:nvPr>
            <p:ph type="title"/>
          </p:nvPr>
        </p:nvSpPr>
        <p:spPr>
          <a:xfrm>
            <a:off x="1041400" y="596900"/>
            <a:ext cx="10922000" cy="1739900"/>
          </a:xfrm>
          <a:prstGeom prst="rect">
            <a:avLst/>
          </a:prstGeom>
          <a:effectLst/>
        </p:spPr>
        <p:txBody>
          <a:bodyPr/>
          <a:lstStyle>
            <a:lvl1pPr marL="408432" algn="l">
              <a:lnSpc>
                <a:spcPct val="90000"/>
              </a:lnSpc>
              <a:defRPr sz="6400">
                <a:solidFill>
                  <a:srgbClr val="5C89A5"/>
                </a:solidFill>
                <a:latin typeface="Helvetica Neue Light"/>
                <a:ea typeface="Helvetica Neue Light"/>
                <a:cs typeface="Helvetica Neue Light"/>
                <a:sym typeface="Helvetica Neue Light"/>
              </a:defRPr>
            </a:lvl1pPr>
          </a:lstStyle>
          <a:p>
            <a:pPr/>
            <a:r>
              <a:t>Texte du titre</a:t>
            </a:r>
          </a:p>
        </p:txBody>
      </p:sp>
      <p:sp>
        <p:nvSpPr>
          <p:cNvPr id="226" name="Shape 226"/>
          <p:cNvSpPr/>
          <p:nvPr>
            <p:ph type="body" idx="1"/>
          </p:nvPr>
        </p:nvSpPr>
        <p:spPr>
          <a:xfrm>
            <a:off x="469900" y="2476500"/>
            <a:ext cx="12230100" cy="6896100"/>
          </a:xfrm>
          <a:prstGeom prst="rect">
            <a:avLst/>
          </a:prstGeom>
        </p:spPr>
        <p:txBody>
          <a:bodyPr/>
          <a:lstStyle>
            <a:lvl1pPr marL="431800" indent="-431800">
              <a:spcBef>
                <a:spcPts val="1100"/>
              </a:spcBef>
              <a:buSzPct val="50000"/>
              <a:buFontTx/>
              <a:buBlip>
                <a:blip r:embed="rId3"/>
              </a:buBlip>
              <a:defRPr sz="3600">
                <a:solidFill>
                  <a:srgbClr val="777775"/>
                </a:solidFill>
                <a:latin typeface="Helvetica Neue"/>
                <a:ea typeface="Helvetica Neue"/>
                <a:cs typeface="Helvetica Neue"/>
                <a:sym typeface="Helvetica Neue"/>
              </a:defRPr>
            </a:lvl1pPr>
            <a:lvl2pPr marL="876300" indent="-431800">
              <a:spcBef>
                <a:spcPts val="900"/>
              </a:spcBef>
              <a:buClr>
                <a:srgbClr val="0561FF"/>
              </a:buClr>
              <a:buSzPct val="125000"/>
              <a:buFont typeface="Thonburi"/>
              <a:buChar char="๏"/>
              <a:defRPr sz="3200">
                <a:solidFill>
                  <a:srgbClr val="777775"/>
                </a:solidFill>
                <a:latin typeface="Helvetica Neue"/>
                <a:ea typeface="Helvetica Neue"/>
                <a:cs typeface="Helvetica Neue"/>
                <a:sym typeface="Helvetica Neue"/>
              </a:defRPr>
            </a:lvl2pPr>
            <a:lvl3pPr marL="1320800" indent="-431800">
              <a:spcBef>
                <a:spcPts val="900"/>
              </a:spcBef>
              <a:buSzPct val="50000"/>
              <a:buFontTx/>
              <a:buBlip>
                <a:blip r:embed="rId3"/>
              </a:buBlip>
              <a:defRPr sz="2400">
                <a:solidFill>
                  <a:srgbClr val="777775"/>
                </a:solidFill>
                <a:latin typeface="Helvetica Neue"/>
                <a:ea typeface="Helvetica Neue"/>
                <a:cs typeface="Helvetica Neue"/>
                <a:sym typeface="Helvetica Neue"/>
              </a:defRPr>
            </a:lvl3pPr>
            <a:lvl4pPr marL="1765300" indent="-431800">
              <a:spcBef>
                <a:spcPts val="3200"/>
              </a:spcBef>
              <a:buSzPct val="50000"/>
              <a:buFontTx/>
              <a:buBlip>
                <a:blip r:embed="rId3"/>
              </a:buBlip>
              <a:defRPr sz="3600">
                <a:solidFill>
                  <a:srgbClr val="777775"/>
                </a:solidFill>
                <a:latin typeface="Helvetica Neue"/>
                <a:ea typeface="Helvetica Neue"/>
                <a:cs typeface="Helvetica Neue"/>
                <a:sym typeface="Helvetica Neue"/>
              </a:defRPr>
            </a:lvl4pPr>
            <a:lvl5pPr marL="2209800" indent="-431800">
              <a:spcBef>
                <a:spcPts val="3200"/>
              </a:spcBef>
              <a:buSzPct val="50000"/>
              <a:buFontTx/>
              <a:buBlip>
                <a:blip r:embed="rId3"/>
              </a:buBlip>
              <a:defRPr sz="3600">
                <a:solidFill>
                  <a:srgbClr val="777775"/>
                </a:solidFill>
                <a:latin typeface="Helvetica Neue"/>
                <a:ea typeface="Helvetica Neue"/>
                <a:cs typeface="Helvetica Neue"/>
                <a:sym typeface="Helvetica Neue"/>
              </a:defRPr>
            </a:lvl5pPr>
          </a:lstStyle>
          <a:p>
            <a:pPr/>
            <a:r>
              <a:t>Texte niveau 1</a:t>
            </a:r>
          </a:p>
          <a:p>
            <a:pPr lvl="1"/>
            <a:r>
              <a:t>Texte niveau 2</a:t>
            </a:r>
          </a:p>
          <a:p>
            <a:pPr lvl="2"/>
            <a:r>
              <a:t>Texte niveau 3</a:t>
            </a:r>
          </a:p>
          <a:p>
            <a:pPr lvl="3"/>
            <a:r>
              <a:t>Texte niveau 4</a:t>
            </a:r>
          </a:p>
          <a:p>
            <a:pPr lvl="4"/>
            <a:r>
              <a:t>Texte niveau 5</a:t>
            </a:r>
          </a:p>
        </p:txBody>
      </p:sp>
      <p:sp>
        <p:nvSpPr>
          <p:cNvPr id="227" name="Shape 227"/>
          <p:cNvSpPr/>
          <p:nvPr>
            <p:ph type="sldNum" sz="quarter" idx="2"/>
          </p:nvPr>
        </p:nvSpPr>
        <p:spPr>
          <a:xfrm>
            <a:off x="6352743" y="9474200"/>
            <a:ext cx="312014" cy="299822"/>
          </a:xfrm>
          <a:prstGeom prst="rect">
            <a:avLst/>
          </a:prstGeom>
          <a:effectLst/>
        </p:spPr>
        <p:txBody>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Cours IBM copi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4" name="Shape 234"/>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5" name="Shape 235"/>
          <p:cNvSpPr/>
          <p:nvPr>
            <p:ph type="title"/>
          </p:nvPr>
        </p:nvSpPr>
        <p:spPr>
          <a:xfrm>
            <a:off x="1041400" y="596900"/>
            <a:ext cx="10922000" cy="1739900"/>
          </a:xfrm>
          <a:prstGeom prst="rect">
            <a:avLst/>
          </a:prstGeom>
          <a:effectLst/>
        </p:spPr>
        <p:txBody>
          <a:bodyPr/>
          <a:lstStyle>
            <a:lvl1pPr marL="408432" algn="l">
              <a:lnSpc>
                <a:spcPct val="90000"/>
              </a:lnSpc>
              <a:defRPr sz="6400">
                <a:solidFill>
                  <a:srgbClr val="5C89A5"/>
                </a:solidFill>
                <a:latin typeface="Helvetica Neue Light"/>
                <a:ea typeface="Helvetica Neue Light"/>
                <a:cs typeface="Helvetica Neue Light"/>
                <a:sym typeface="Helvetica Neue Light"/>
              </a:defRPr>
            </a:lvl1pPr>
          </a:lstStyle>
          <a:p>
            <a:pPr/>
            <a:r>
              <a:t>Texte du titre</a:t>
            </a:r>
          </a:p>
        </p:txBody>
      </p:sp>
      <p:sp>
        <p:nvSpPr>
          <p:cNvPr id="236" name="Shape 236"/>
          <p:cNvSpPr/>
          <p:nvPr>
            <p:ph type="body" idx="1"/>
          </p:nvPr>
        </p:nvSpPr>
        <p:spPr>
          <a:xfrm>
            <a:off x="469900" y="2476500"/>
            <a:ext cx="12230100" cy="6896100"/>
          </a:xfrm>
          <a:prstGeom prst="rect">
            <a:avLst/>
          </a:prstGeom>
        </p:spPr>
        <p:txBody>
          <a:bodyPr/>
          <a:lstStyle>
            <a:lvl1pPr marL="431800" indent="-431800">
              <a:spcBef>
                <a:spcPts val="1100"/>
              </a:spcBef>
              <a:buSzPct val="50000"/>
              <a:buFontTx/>
              <a:buBlip>
                <a:blip r:embed="rId3"/>
              </a:buBlip>
              <a:defRPr sz="3600">
                <a:solidFill>
                  <a:srgbClr val="777775"/>
                </a:solidFill>
                <a:latin typeface="Helvetica Neue"/>
                <a:ea typeface="Helvetica Neue"/>
                <a:cs typeface="Helvetica Neue"/>
                <a:sym typeface="Helvetica Neue"/>
              </a:defRPr>
            </a:lvl1pPr>
            <a:lvl2pPr marL="876300" indent="-431800">
              <a:spcBef>
                <a:spcPts val="900"/>
              </a:spcBef>
              <a:buClr>
                <a:srgbClr val="0561FF"/>
              </a:buClr>
              <a:buSzPct val="125000"/>
              <a:buFont typeface="Thonburi"/>
              <a:buChar char="๏"/>
              <a:defRPr sz="3200">
                <a:solidFill>
                  <a:srgbClr val="777775"/>
                </a:solidFill>
                <a:latin typeface="Helvetica Neue"/>
                <a:ea typeface="Helvetica Neue"/>
                <a:cs typeface="Helvetica Neue"/>
                <a:sym typeface="Helvetica Neue"/>
              </a:defRPr>
            </a:lvl2pPr>
            <a:lvl3pPr marL="1320800" indent="-431800">
              <a:spcBef>
                <a:spcPts val="900"/>
              </a:spcBef>
              <a:buSzPct val="50000"/>
              <a:buFontTx/>
              <a:buBlip>
                <a:blip r:embed="rId3"/>
              </a:buBlip>
              <a:defRPr sz="2400">
                <a:solidFill>
                  <a:srgbClr val="777775"/>
                </a:solidFill>
                <a:latin typeface="Helvetica Neue"/>
                <a:ea typeface="Helvetica Neue"/>
                <a:cs typeface="Helvetica Neue"/>
                <a:sym typeface="Helvetica Neue"/>
              </a:defRPr>
            </a:lvl3pPr>
            <a:lvl4pPr marL="1765300" indent="-431800">
              <a:spcBef>
                <a:spcPts val="3200"/>
              </a:spcBef>
              <a:buSzPct val="50000"/>
              <a:buFontTx/>
              <a:buBlip>
                <a:blip r:embed="rId3"/>
              </a:buBlip>
              <a:defRPr sz="3600">
                <a:solidFill>
                  <a:srgbClr val="777775"/>
                </a:solidFill>
                <a:latin typeface="Helvetica Neue"/>
                <a:ea typeface="Helvetica Neue"/>
                <a:cs typeface="Helvetica Neue"/>
                <a:sym typeface="Helvetica Neue"/>
              </a:defRPr>
            </a:lvl4pPr>
            <a:lvl5pPr marL="2209800" indent="-431800">
              <a:spcBef>
                <a:spcPts val="3200"/>
              </a:spcBef>
              <a:buSzPct val="50000"/>
              <a:buFontTx/>
              <a:buBlip>
                <a:blip r:embed="rId3"/>
              </a:buBlip>
              <a:defRPr sz="3600">
                <a:solidFill>
                  <a:srgbClr val="777775"/>
                </a:solidFill>
                <a:latin typeface="Helvetica Neue"/>
                <a:ea typeface="Helvetica Neue"/>
                <a:cs typeface="Helvetica Neue"/>
                <a:sym typeface="Helvetica Neue"/>
              </a:defRPr>
            </a:lvl5pPr>
          </a:lstStyle>
          <a:p>
            <a:pPr/>
            <a:r>
              <a:t>Texte niveau 1</a:t>
            </a:r>
          </a:p>
          <a:p>
            <a:pPr lvl="1"/>
            <a:r>
              <a:t>Texte niveau 2</a:t>
            </a:r>
          </a:p>
          <a:p>
            <a:pPr lvl="2"/>
            <a:r>
              <a:t>Texte niveau 3</a:t>
            </a:r>
          </a:p>
          <a:p>
            <a:pPr lvl="3"/>
            <a:r>
              <a:t>Texte niveau 4</a:t>
            </a:r>
          </a:p>
          <a:p>
            <a:pPr lvl="4"/>
            <a:r>
              <a:t>Texte niveau 5</a:t>
            </a:r>
          </a:p>
        </p:txBody>
      </p:sp>
      <p:sp>
        <p:nvSpPr>
          <p:cNvPr id="237" name="Shape 237"/>
          <p:cNvSpPr/>
          <p:nvPr>
            <p:ph type="sldNum" sz="quarter" idx="2"/>
          </p:nvPr>
        </p:nvSpPr>
        <p:spPr>
          <a:xfrm>
            <a:off x="6352743" y="9474200"/>
            <a:ext cx="312014" cy="299822"/>
          </a:xfrm>
          <a:prstGeom prst="rect">
            <a:avLst/>
          </a:prstGeom>
          <a:effectLst/>
        </p:spPr>
        <p:txBody>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p:bg>
      <p:bgPr>
        <a:solidFill>
          <a:srgbClr val="FFFFFF"/>
        </a:solidFill>
      </p:bgPr>
    </p:bg>
    <p:spTree>
      <p:nvGrpSpPr>
        <p:cNvPr id="1" name=""/>
        <p:cNvGrpSpPr/>
        <p:nvPr/>
      </p:nvGrpSpPr>
      <p:grpSpPr>
        <a:xfrm>
          <a:off x="0" y="0"/>
          <a:ext cx="0" cy="0"/>
          <a:chOff x="0" y="0"/>
          <a:chExt cx="0" cy="0"/>
        </a:xfrm>
      </p:grpSpPr>
      <p:sp>
        <p:nvSpPr>
          <p:cNvPr id="244" name="Shape 244"/>
          <p:cNvSpPr/>
          <p:nvPr>
            <p:ph type="title"/>
          </p:nvPr>
        </p:nvSpPr>
        <p:spPr>
          <a:xfrm>
            <a:off x="952500" y="444500"/>
            <a:ext cx="11099800" cy="2159000"/>
          </a:xfrm>
          <a:prstGeom prst="rect">
            <a:avLst/>
          </a:prstGeom>
          <a:effectLst/>
        </p:spPr>
        <p:txBody>
          <a:bodyPr>
            <a:normAutofit fontScale="100000" lnSpcReduction="0"/>
          </a:bodyPr>
          <a:lstStyle>
            <a:lvl1pPr>
              <a:defRPr sz="8000">
                <a:solidFill>
                  <a:srgbClr val="000000"/>
                </a:solidFill>
                <a:latin typeface="Helvetica Light"/>
                <a:ea typeface="Helvetica Light"/>
                <a:cs typeface="Helvetica Light"/>
                <a:sym typeface="Helvetica Light"/>
              </a:defRPr>
            </a:lvl1pPr>
          </a:lstStyle>
          <a:p>
            <a:pPr/>
            <a:r>
              <a:t>Texte du titre</a:t>
            </a:r>
          </a:p>
        </p:txBody>
      </p:sp>
      <p:sp>
        <p:nvSpPr>
          <p:cNvPr id="245" name="Shape 245"/>
          <p:cNvSpPr/>
          <p:nvPr>
            <p:ph type="body" idx="1"/>
          </p:nvPr>
        </p:nvSpPr>
        <p:spPr>
          <a:xfrm>
            <a:off x="952500" y="2603500"/>
            <a:ext cx="11099800" cy="6286500"/>
          </a:xfrm>
          <a:prstGeom prst="rect">
            <a:avLst/>
          </a:prstGeom>
        </p:spPr>
        <p:txBody>
          <a:bodyPr>
            <a:normAutofit fontScale="100000" lnSpcReduction="0"/>
          </a:bodyPr>
          <a:lstStyle>
            <a:lvl1pPr marL="444500" indent="-444500">
              <a:spcBef>
                <a:spcPts val="4200"/>
              </a:spcBef>
              <a:buSzPct val="75000"/>
              <a:buFontTx/>
              <a:buChar char="•"/>
              <a:defRPr sz="3600">
                <a:solidFill>
                  <a:srgbClr val="000000"/>
                </a:solidFill>
                <a:latin typeface="Helvetica Light"/>
                <a:ea typeface="Helvetica Light"/>
                <a:cs typeface="Helvetica Light"/>
                <a:sym typeface="Helvetica Light"/>
              </a:defRPr>
            </a:lvl1pPr>
            <a:lvl2pPr marL="889000" indent="-444500">
              <a:spcBef>
                <a:spcPts val="4200"/>
              </a:spcBef>
              <a:buSzPct val="75000"/>
              <a:buFontTx/>
              <a:buChar char="•"/>
              <a:defRPr sz="3600">
                <a:solidFill>
                  <a:srgbClr val="000000"/>
                </a:solidFill>
                <a:latin typeface="Helvetica Light"/>
                <a:ea typeface="Helvetica Light"/>
                <a:cs typeface="Helvetica Light"/>
                <a:sym typeface="Helvetica Light"/>
              </a:defRPr>
            </a:lvl2pPr>
            <a:lvl3pPr marL="1333500" indent="-444500">
              <a:spcBef>
                <a:spcPts val="4200"/>
              </a:spcBef>
              <a:buSzPct val="75000"/>
              <a:buFontTx/>
              <a:buChar char="•"/>
              <a:defRPr sz="3600">
                <a:solidFill>
                  <a:srgbClr val="000000"/>
                </a:solidFill>
                <a:latin typeface="Helvetica Light"/>
                <a:ea typeface="Helvetica Light"/>
                <a:cs typeface="Helvetica Light"/>
                <a:sym typeface="Helvetica Light"/>
              </a:defRPr>
            </a:lvl3pPr>
            <a:lvl4pPr marL="1778000" indent="-444500">
              <a:spcBef>
                <a:spcPts val="4200"/>
              </a:spcBef>
              <a:buSzPct val="75000"/>
              <a:buFontTx/>
              <a:buChar char="•"/>
              <a:defRPr sz="3600">
                <a:solidFill>
                  <a:srgbClr val="000000"/>
                </a:solidFill>
                <a:latin typeface="Helvetica Light"/>
                <a:ea typeface="Helvetica Light"/>
                <a:cs typeface="Helvetica Light"/>
                <a:sym typeface="Helvetica Light"/>
              </a:defRPr>
            </a:lvl4pPr>
            <a:lvl5pPr marL="2222500" indent="-444500">
              <a:spcBef>
                <a:spcPts val="4200"/>
              </a:spcBef>
              <a:buSzPct val="75000"/>
              <a:buFontTx/>
              <a:buChar char="•"/>
              <a:defRPr sz="3600">
                <a:solidFill>
                  <a:srgbClr val="000000"/>
                </a:solidFill>
                <a:latin typeface="Helvetica Light"/>
                <a:ea typeface="Helvetica Light"/>
                <a:cs typeface="Helvetica Light"/>
                <a:sym typeface="Helvetica Light"/>
              </a:defRPr>
            </a:lvl5pPr>
          </a:lstStyle>
          <a:p>
            <a:pPr/>
            <a:r>
              <a:t>Texte niveau 1</a:t>
            </a:r>
          </a:p>
          <a:p>
            <a:pPr lvl="1"/>
            <a:r>
              <a:t>Texte niveau 2</a:t>
            </a:r>
          </a:p>
          <a:p>
            <a:pPr lvl="2"/>
            <a:r>
              <a:t>Texte niveau 3</a:t>
            </a:r>
          </a:p>
          <a:p>
            <a:pPr lvl="3"/>
            <a:r>
              <a:t>Texte niveau 4</a:t>
            </a:r>
          </a:p>
          <a:p>
            <a:pPr lvl="4"/>
            <a:r>
              <a:t>Texte niveau 5</a:t>
            </a:r>
          </a:p>
        </p:txBody>
      </p:sp>
      <p:sp>
        <p:nvSpPr>
          <p:cNvPr id="246" name="Shape 246"/>
          <p:cNvSpPr/>
          <p:nvPr>
            <p:ph type="sldNum" sz="quarter" idx="2"/>
          </p:nvPr>
        </p:nvSpPr>
        <p:spPr>
          <a:xfrm>
            <a:off x="6311798" y="9251950"/>
            <a:ext cx="368504" cy="381000"/>
          </a:xfrm>
          <a:prstGeom prst="rect">
            <a:avLst/>
          </a:prstGeom>
          <a:effectLst/>
        </p:spPr>
        <p:txBody>
          <a:bodyPr/>
          <a:lstStyle>
            <a:lvl1pPr>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Vierg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3" name="Shape 253"/>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pPr algn="ctr" defTabSz="584200">
              <a:defRPr sz="3600">
                <a:solidFill>
                  <a:srgbClr val="558AAB"/>
                </a:solidFill>
                <a:latin typeface="Helvetica Neue Bold Condensed"/>
                <a:ea typeface="Helvetica Neue Bold Condensed"/>
                <a:cs typeface="Helvetica Neue Bold Condensed"/>
                <a:sym typeface="Helvetica Neue Bold Condensed"/>
              </a:defRPr>
            </a:pPr>
          </a:p>
        </p:txBody>
      </p:sp>
      <p:sp>
        <p:nvSpPr>
          <p:cNvPr id="254" name="Shape 254"/>
          <p:cNvSpPr/>
          <p:nvPr>
            <p:ph type="sldNum" sz="quarter" idx="2"/>
          </p:nvPr>
        </p:nvSpPr>
        <p:spPr>
          <a:xfrm>
            <a:off x="6352743" y="9474200"/>
            <a:ext cx="312014" cy="299822"/>
          </a:xfrm>
          <a:prstGeom prst="rect">
            <a:avLst/>
          </a:prstGeom>
          <a:effectLst/>
        </p:spPr>
        <p:txBody>
          <a:bodyPr/>
          <a:lstStyle>
            <a:lvl1pPr>
              <a:defRPr sz="1400">
                <a:solidFill>
                  <a:srgbClr val="5C88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 Gauche">
    <p:spTree>
      <p:nvGrpSpPr>
        <p:cNvPr id="1" name=""/>
        <p:cNvGrpSpPr/>
        <p:nvPr/>
      </p:nvGrpSpPr>
      <p:grpSpPr>
        <a:xfrm>
          <a:off x="0" y="0"/>
          <a:ext cx="0" cy="0"/>
          <a:chOff x="0" y="0"/>
          <a:chExt cx="0" cy="0"/>
        </a:xfrm>
      </p:grpSpPr>
      <p:sp>
        <p:nvSpPr>
          <p:cNvPr id="261" name="Shape 261"/>
          <p:cNvSpPr/>
          <p:nvPr>
            <p:ph type="title"/>
          </p:nvPr>
        </p:nvSpPr>
        <p:spPr>
          <a:prstGeom prst="rect">
            <a:avLst/>
          </a:prstGeom>
        </p:spPr>
        <p:txBody>
          <a:bodyPr/>
          <a:lstStyle/>
          <a:p>
            <a:pPr/>
            <a:r>
              <a:t>Texte du titre</a:t>
            </a:r>
          </a:p>
        </p:txBody>
      </p:sp>
      <p:sp>
        <p:nvSpPr>
          <p:cNvPr id="262" name="Shape 262"/>
          <p:cNvSpPr/>
          <p:nvPr>
            <p:ph type="body" sz="half" idx="1"/>
          </p:nvPr>
        </p:nvSpPr>
        <p:spPr>
          <a:xfrm>
            <a:off x="1016000" y="2768600"/>
            <a:ext cx="5486400" cy="5715000"/>
          </a:xfrm>
          <a:prstGeom prst="rect">
            <a:avLst/>
          </a:prstGeom>
        </p:spPr>
        <p:txBody>
          <a:bodyPr/>
          <a:lstStyle>
            <a:lvl1pPr marL="405129" indent="-405129">
              <a:spcBef>
                <a:spcPts val="3800"/>
              </a:spcBef>
              <a:buClr>
                <a:srgbClr val="5C86B9"/>
              </a:buClr>
              <a:buSzPct val="50000"/>
              <a:buFont typeface="Zapf Dingbats"/>
              <a:buChar char="➡"/>
              <a:defRPr sz="3300"/>
            </a:lvl1pPr>
            <a:lvl2pPr marL="745991" indent="-248151">
              <a:spcBef>
                <a:spcPts val="3800"/>
              </a:spcBef>
              <a:buSzPct val="100000"/>
              <a:buFontTx/>
              <a:buChar char="–"/>
              <a:defRPr sz="3300"/>
            </a:lvl2pPr>
            <a:lvl3pPr marL="1356457" indent="-467457">
              <a:spcBef>
                <a:spcPts val="3800"/>
              </a:spcBef>
              <a:buClr>
                <a:srgbClr val="5C86B9"/>
              </a:buClr>
              <a:buSzPct val="50000"/>
              <a:buFont typeface="Zapf Dingbats"/>
              <a:buChar char="➡"/>
              <a:defRPr sz="3300"/>
            </a:lvl3pPr>
            <a:lvl4pPr marL="1738629" indent="-405129">
              <a:spcBef>
                <a:spcPts val="3800"/>
              </a:spcBef>
              <a:buClr>
                <a:srgbClr val="5C86B9"/>
              </a:buClr>
              <a:buSzPct val="50000"/>
              <a:buFont typeface="Zapf Dingbats"/>
              <a:buChar char="➡"/>
              <a:defRPr sz="3300"/>
            </a:lvl4pPr>
            <a:lvl5pPr marL="2183129" indent="-405129">
              <a:spcBef>
                <a:spcPts val="3800"/>
              </a:spcBef>
              <a:buClr>
                <a:srgbClr val="5C86B9"/>
              </a:buClr>
              <a:buSzPct val="50000"/>
              <a:buFont typeface="Zapf Dingbats"/>
              <a:buChar char="➡"/>
              <a:defRPr sz="3300"/>
            </a:lvl5pPr>
          </a:lstStyle>
          <a:p>
            <a:pPr/>
            <a:r>
              <a:t>Texte niveau 1</a:t>
            </a:r>
          </a:p>
          <a:p>
            <a:pPr lvl="1"/>
            <a:r>
              <a:t>Texte niveau 2</a:t>
            </a:r>
          </a:p>
          <a:p>
            <a:pPr lvl="2"/>
            <a:r>
              <a:t>Texte niveau 3</a:t>
            </a:r>
          </a:p>
          <a:p>
            <a:pPr lvl="3"/>
            <a:r>
              <a:t>Texte niveau 4</a:t>
            </a:r>
          </a:p>
          <a:p>
            <a:pPr lvl="4"/>
            <a:r>
              <a:t>Texte niveau 5</a:t>
            </a:r>
          </a:p>
        </p:txBody>
      </p:sp>
      <p:sp>
        <p:nvSpPr>
          <p:cNvPr id="263" name="Shape 26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copie 1">
    <p:spTree>
      <p:nvGrpSpPr>
        <p:cNvPr id="1" name=""/>
        <p:cNvGrpSpPr/>
        <p:nvPr/>
      </p:nvGrpSpPr>
      <p:grpSpPr>
        <a:xfrm>
          <a:off x="0" y="0"/>
          <a:ext cx="0" cy="0"/>
          <a:chOff x="0" y="0"/>
          <a:chExt cx="0" cy="0"/>
        </a:xfrm>
      </p:grpSpPr>
      <p:sp>
        <p:nvSpPr>
          <p:cNvPr id="34" name="Shape 34"/>
          <p:cNvSpPr/>
          <p:nvPr/>
        </p:nvSpPr>
        <p:spPr>
          <a:xfrm>
            <a:off x="152400" y="12700"/>
            <a:ext cx="12827000" cy="508000"/>
          </a:xfrm>
          <a:prstGeom prst="roundRect">
            <a:avLst>
              <a:gd name="adj" fmla="val 37500"/>
            </a:avLst>
          </a:prstGeom>
          <a:gradFill>
            <a:gsLst>
              <a:gs pos="0">
                <a:srgbClr val="005493"/>
              </a:gs>
              <a:gs pos="100000">
                <a:srgbClr val="0096FF"/>
              </a:gs>
            </a:gsLst>
            <a:lin ang="5400000"/>
          </a:gradFill>
          <a:ln w="25400">
            <a:solidFill>
              <a:srgbClr val="FFFFFF"/>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35" name="Shape 35"/>
          <p:cNvSpPr/>
          <p:nvPr/>
        </p:nvSpPr>
        <p:spPr>
          <a:xfrm>
            <a:off x="687624" y="38100"/>
            <a:ext cx="880174"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400">
                <a:solidFill>
                  <a:srgbClr val="FFFFFF"/>
                </a:solidFill>
                <a:latin typeface="Chalkboard"/>
                <a:ea typeface="Chalkboard"/>
                <a:cs typeface="Chalkboard"/>
                <a:sym typeface="Chalkboard"/>
              </a:defRPr>
            </a:lvl1pPr>
          </a:lstStyle>
          <a:p>
            <a:pPr/>
            <a:r>
              <a:t>Intro.</a:t>
            </a:r>
          </a:p>
        </p:txBody>
      </p:sp>
      <p:sp>
        <p:nvSpPr>
          <p:cNvPr id="36" name="Shape 36"/>
          <p:cNvSpPr/>
          <p:nvPr/>
        </p:nvSpPr>
        <p:spPr>
          <a:xfrm>
            <a:off x="342900" y="165100"/>
            <a:ext cx="228600" cy="254000"/>
          </a:xfrm>
          <a:prstGeom prst="rect">
            <a:avLst/>
          </a:prstGeom>
          <a:solidFill>
            <a:srgbClr val="FFFFFF"/>
          </a:solidFill>
          <a:ln w="25400">
            <a:solidFill>
              <a:srgbClr val="000000"/>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37" name="Shape 37"/>
          <p:cNvSpPr/>
          <p:nvPr/>
        </p:nvSpPr>
        <p:spPr>
          <a:xfrm>
            <a:off x="5156494" y="50800"/>
            <a:ext cx="1590813"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400">
                <a:solidFill>
                  <a:srgbClr val="FFFFFF"/>
                </a:solidFill>
                <a:latin typeface="Chalkboard"/>
                <a:ea typeface="Chalkboard"/>
                <a:cs typeface="Chalkboard"/>
                <a:sym typeface="Chalkboard"/>
              </a:defRPr>
            </a:lvl1pPr>
          </a:lstStyle>
          <a:p>
            <a:pPr/>
            <a:r>
              <a:t>Intro. UML</a:t>
            </a:r>
          </a:p>
        </p:txBody>
      </p:sp>
      <p:sp>
        <p:nvSpPr>
          <p:cNvPr id="38" name="Shape 38"/>
          <p:cNvSpPr/>
          <p:nvPr/>
        </p:nvSpPr>
        <p:spPr>
          <a:xfrm>
            <a:off x="4889500" y="177800"/>
            <a:ext cx="228600" cy="254000"/>
          </a:xfrm>
          <a:prstGeom prst="rect">
            <a:avLst/>
          </a:prstGeom>
          <a:solidFill>
            <a:srgbClr val="FFFFFF"/>
          </a:solidFill>
          <a:ln w="25400">
            <a:solidFill>
              <a:srgbClr val="000000"/>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39" name="Shape 39"/>
          <p:cNvSpPr/>
          <p:nvPr/>
        </p:nvSpPr>
        <p:spPr>
          <a:xfrm>
            <a:off x="8921890" y="38100"/>
            <a:ext cx="2517674"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400">
                <a:solidFill>
                  <a:srgbClr val="FFFFFF"/>
                </a:solidFill>
                <a:latin typeface="Chalkboard"/>
                <a:ea typeface="Chalkboard"/>
                <a:cs typeface="Chalkboard"/>
                <a:sym typeface="Chalkboard"/>
              </a:defRPr>
            </a:lvl1pPr>
          </a:lstStyle>
          <a:p>
            <a:pPr/>
            <a:r>
              <a:t>De Merise à UML</a:t>
            </a:r>
          </a:p>
        </p:txBody>
      </p:sp>
      <p:sp>
        <p:nvSpPr>
          <p:cNvPr id="40" name="Shape 40"/>
          <p:cNvSpPr/>
          <p:nvPr/>
        </p:nvSpPr>
        <p:spPr>
          <a:xfrm>
            <a:off x="8585200" y="165100"/>
            <a:ext cx="228600" cy="254000"/>
          </a:xfrm>
          <a:prstGeom prst="rect">
            <a:avLst/>
          </a:prstGeom>
          <a:solidFill>
            <a:srgbClr val="FFFFFF"/>
          </a:solidFill>
          <a:ln w="25400">
            <a:solidFill>
              <a:srgbClr val="000000"/>
            </a:solidFill>
            <a:miter lim="400000"/>
          </a:ln>
        </p:spPr>
        <p:txBody>
          <a:bodyPr lIns="50800" tIns="50800" rIns="50800" bIns="50800" anchor="ctr"/>
          <a:lstStyle/>
          <a:p>
            <a:pPr algn="ctr">
              <a:defRPr sz="42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41" name="Shape 41"/>
          <p:cNvSpPr/>
          <p:nvPr/>
        </p:nvSpPr>
        <p:spPr>
          <a:xfrm>
            <a:off x="-3634" y="9359900"/>
            <a:ext cx="635052" cy="368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buClr>
                <a:srgbClr val="A29A85"/>
              </a:buClr>
              <a:defRPr sz="1800">
                <a:solidFill>
                  <a:srgbClr val="3D3E3F"/>
                </a:solidFill>
                <a:latin typeface="+mn-lt"/>
                <a:ea typeface="+mn-ea"/>
                <a:cs typeface="+mn-cs"/>
                <a:sym typeface="Cochin"/>
              </a:defRPr>
            </a:lvl1pPr>
          </a:lstStyle>
          <a:p>
            <a:pPr/>
            <a:r>
              <a:t>09/10</a:t>
            </a:r>
          </a:p>
        </p:txBody>
      </p:sp>
      <p:sp>
        <p:nvSpPr>
          <p:cNvPr id="42" name="Shape 42"/>
          <p:cNvSpPr/>
          <p:nvPr>
            <p:ph type="title"/>
          </p:nvPr>
        </p:nvSpPr>
        <p:spPr>
          <a:xfrm>
            <a:off x="88900" y="546100"/>
            <a:ext cx="12852400" cy="939800"/>
          </a:xfrm>
          <a:prstGeom prst="rect">
            <a:avLst/>
          </a:prstGeom>
        </p:spPr>
        <p:txBody>
          <a:bodyPr/>
          <a:lstStyle>
            <a:lvl1pPr>
              <a:defRPr sz="6400"/>
            </a:lvl1pPr>
          </a:lstStyle>
          <a:p>
            <a:pPr/>
            <a:r>
              <a:t>Texte du titre</a:t>
            </a:r>
          </a:p>
        </p:txBody>
      </p:sp>
      <p:sp>
        <p:nvSpPr>
          <p:cNvPr id="43" name="Shape 43"/>
          <p:cNvSpPr/>
          <p:nvPr>
            <p:ph type="body" idx="1"/>
          </p:nvPr>
        </p:nvSpPr>
        <p:spPr>
          <a:xfrm>
            <a:off x="127000" y="1765300"/>
            <a:ext cx="12738100" cy="6756400"/>
          </a:xfrm>
          <a:prstGeom prst="rect">
            <a:avLst/>
          </a:prstGeom>
        </p:spPr>
        <p:txBody>
          <a:bodyPr anchor="t"/>
          <a:lstStyle>
            <a:lvl1pPr>
              <a:spcBef>
                <a:spcPts val="1000"/>
              </a:spcBef>
              <a:buSzPct val="100000"/>
              <a:buBlip>
                <a:blip r:embed="rId2"/>
              </a:buBlip>
              <a:defRPr sz="3600"/>
            </a:lvl1pPr>
            <a:lvl2pPr>
              <a:spcBef>
                <a:spcPts val="1000"/>
              </a:spcBef>
              <a:buSzPct val="100000"/>
              <a:buBlip>
                <a:blip r:embed="rId3"/>
              </a:buBlip>
              <a:defRPr sz="3200"/>
            </a:lvl2pPr>
            <a:lvl3pPr>
              <a:spcBef>
                <a:spcPts val="1000"/>
              </a:spcBef>
              <a:buSzPct val="100000"/>
              <a:buBlip>
                <a:blip r:embed="rId4"/>
              </a:buBlip>
              <a:defRPr sz="3000"/>
            </a:lvl3pPr>
            <a:lvl4pPr>
              <a:spcBef>
                <a:spcPts val="1000"/>
              </a:spcBef>
              <a:defRPr sz="3800"/>
            </a:lvl4pPr>
            <a:lvl5pPr>
              <a:spcBef>
                <a:spcPts val="1000"/>
              </a:spcBef>
              <a:defRPr sz="3800"/>
            </a:lvl5pPr>
          </a:lstStyle>
          <a:p>
            <a:pPr/>
            <a:r>
              <a:t>Texte niveau 1</a:t>
            </a:r>
          </a:p>
          <a:p>
            <a:pPr lvl="1"/>
            <a:r>
              <a:t>Texte niveau 2</a:t>
            </a:r>
          </a:p>
          <a:p>
            <a:pPr lvl="2"/>
            <a:r>
              <a:t>Texte niveau 3</a:t>
            </a:r>
          </a:p>
          <a:p>
            <a:pPr lvl="3"/>
            <a:r>
              <a:t>Texte niveau 4</a:t>
            </a:r>
          </a:p>
          <a:p>
            <a:pPr lvl="4"/>
            <a:r>
              <a:t>Texte niveau 5</a:t>
            </a:r>
          </a:p>
        </p:txBody>
      </p:sp>
      <p:sp>
        <p:nvSpPr>
          <p:cNvPr id="44" name="Shape 4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sur 2 colonnes">
    <p:spTree>
      <p:nvGrpSpPr>
        <p:cNvPr id="1" name=""/>
        <p:cNvGrpSpPr/>
        <p:nvPr/>
      </p:nvGrpSpPr>
      <p:grpSpPr>
        <a:xfrm>
          <a:off x="0" y="0"/>
          <a:ext cx="0" cy="0"/>
          <a:chOff x="0" y="0"/>
          <a:chExt cx="0" cy="0"/>
        </a:xfrm>
      </p:grpSpPr>
      <p:sp>
        <p:nvSpPr>
          <p:cNvPr id="51" name="Shape 51"/>
          <p:cNvSpPr/>
          <p:nvPr>
            <p:ph type="title"/>
          </p:nvPr>
        </p:nvSpPr>
        <p:spPr>
          <a:xfrm>
            <a:off x="139700" y="114300"/>
            <a:ext cx="12788900" cy="1066800"/>
          </a:xfrm>
          <a:prstGeom prst="rect">
            <a:avLst/>
          </a:prstGeom>
        </p:spPr>
        <p:txBody>
          <a:bodyPr/>
          <a:lstStyle>
            <a:lvl1pPr>
              <a:defRPr sz="6400"/>
            </a:lvl1pPr>
          </a:lstStyle>
          <a:p>
            <a:pPr/>
            <a:r>
              <a:t>Texte du titre</a:t>
            </a:r>
          </a:p>
        </p:txBody>
      </p:sp>
      <p:sp>
        <p:nvSpPr>
          <p:cNvPr id="52" name="Shape 52"/>
          <p:cNvSpPr/>
          <p:nvPr>
            <p:ph type="body" idx="1"/>
          </p:nvPr>
        </p:nvSpPr>
        <p:spPr>
          <a:xfrm>
            <a:off x="101600" y="1562100"/>
            <a:ext cx="12788900" cy="5715000"/>
          </a:xfrm>
          <a:prstGeom prst="rect">
            <a:avLst/>
          </a:prstGeom>
        </p:spPr>
        <p:txBody>
          <a:bodyPr numCol="2" spcCol="639445" anchor="t"/>
          <a:lstStyle>
            <a:lvl1pPr>
              <a:spcBef>
                <a:spcPts val="3400"/>
              </a:spcBef>
              <a:defRPr sz="3400"/>
            </a:lvl1pPr>
            <a:lvl2pPr>
              <a:spcBef>
                <a:spcPts val="3400"/>
              </a:spcBef>
              <a:defRPr sz="3000"/>
            </a:lvl2pPr>
            <a:lvl3pPr>
              <a:spcBef>
                <a:spcPts val="3400"/>
              </a:spcBef>
              <a:defRPr sz="2800"/>
            </a:lvl3pPr>
            <a:lvl4pPr>
              <a:spcBef>
                <a:spcPts val="3400"/>
              </a:spcBef>
              <a:defRPr sz="3400"/>
            </a:lvl4pPr>
            <a:lvl5pPr>
              <a:spcBef>
                <a:spcPts val="3400"/>
              </a:spcBef>
              <a:defRPr sz="3400"/>
            </a:lvl5pPr>
          </a:lstStyle>
          <a:p>
            <a:pPr/>
            <a:r>
              <a:t>Texte niveau 1</a:t>
            </a:r>
          </a:p>
          <a:p>
            <a:pPr lvl="1"/>
            <a:r>
              <a:t>Texte niveau 2</a:t>
            </a:r>
          </a:p>
          <a:p>
            <a:pPr lvl="2"/>
            <a:r>
              <a:t>Texte niveau 3</a:t>
            </a:r>
          </a:p>
          <a:p>
            <a:pPr lvl="3"/>
            <a:r>
              <a:t>Texte niveau 4</a:t>
            </a:r>
          </a:p>
          <a:p>
            <a:pPr lvl="4"/>
            <a:r>
              <a:t>Texte niveau 5</a:t>
            </a:r>
          </a:p>
        </p:txBody>
      </p:sp>
      <p:sp>
        <p:nvSpPr>
          <p:cNvPr id="53" name="Shape 5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Puces">
    <p:spTree>
      <p:nvGrpSpPr>
        <p:cNvPr id="1" name=""/>
        <p:cNvGrpSpPr/>
        <p:nvPr/>
      </p:nvGrpSpPr>
      <p:grpSpPr>
        <a:xfrm>
          <a:off x="0" y="0"/>
          <a:ext cx="0" cy="0"/>
          <a:chOff x="0" y="0"/>
          <a:chExt cx="0" cy="0"/>
        </a:xfrm>
      </p:grpSpPr>
      <p:sp>
        <p:nvSpPr>
          <p:cNvPr id="60" name="Shape 60"/>
          <p:cNvSpPr/>
          <p:nvPr>
            <p:ph type="body" idx="1"/>
          </p:nvPr>
        </p:nvSpPr>
        <p:spPr>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61" name="Shape 6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Vierge">
    <p:spTree>
      <p:nvGrpSpPr>
        <p:cNvPr id="1" name=""/>
        <p:cNvGrpSpPr/>
        <p:nvPr/>
      </p:nvGrpSpPr>
      <p:grpSpPr>
        <a:xfrm>
          <a:off x="0" y="0"/>
          <a:ext cx="0" cy="0"/>
          <a:chOff x="0" y="0"/>
          <a:chExt cx="0" cy="0"/>
        </a:xfrm>
      </p:grpSpPr>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re - Haut">
    <p:spTree>
      <p:nvGrpSpPr>
        <p:cNvPr id="1" name=""/>
        <p:cNvGrpSpPr/>
        <p:nvPr/>
      </p:nvGrpSpPr>
      <p:grpSpPr>
        <a:xfrm>
          <a:off x="0" y="0"/>
          <a:ext cx="0" cy="0"/>
          <a:chOff x="0" y="0"/>
          <a:chExt cx="0" cy="0"/>
        </a:xfrm>
      </p:grpSpPr>
      <p:sp>
        <p:nvSpPr>
          <p:cNvPr id="75" name="Shape 75"/>
          <p:cNvSpPr/>
          <p:nvPr>
            <p:ph type="title"/>
          </p:nvPr>
        </p:nvSpPr>
        <p:spPr>
          <a:prstGeom prst="rect">
            <a:avLst/>
          </a:prstGeom>
        </p:spPr>
        <p:txBody>
          <a:bodyPr/>
          <a:lstStyle/>
          <a:p>
            <a:pPr/>
            <a:r>
              <a:t>Texte du titre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re - Centré">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3" name="Shape 83"/>
          <p:cNvSpPr/>
          <p:nvPr>
            <p:ph type="title"/>
          </p:nvPr>
        </p:nvSpPr>
        <p:spPr>
          <a:xfrm>
            <a:off x="1016000" y="3263900"/>
            <a:ext cx="10972800" cy="3225800"/>
          </a:xfrm>
          <a:prstGeom prst="rect">
            <a:avLst/>
          </a:prstGeom>
          <a:effectLst>
            <a:outerShdw sx="100000" sy="100000" kx="0" ky="0" algn="b" rotWithShape="0" blurRad="38100" dist="50800" dir="3000000">
              <a:srgbClr val="FFFFFF">
                <a:alpha val="60000"/>
              </a:srgbClr>
            </a:outerShdw>
          </a:effectLst>
        </p:spPr>
        <p:txBody>
          <a:bodyPr/>
          <a:lstStyle>
            <a:lvl1pPr>
              <a:defRPr sz="10500"/>
            </a:lvl1pPr>
          </a:lstStyle>
          <a:p>
            <a:pPr/>
            <a:r>
              <a:t>Texte du titre</a:t>
            </a:r>
          </a:p>
        </p:txBody>
      </p:sp>
      <p:sp>
        <p:nvSpPr>
          <p:cNvPr id="84" name="Shape 8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Shape 91"/>
          <p:cNvSpPr/>
          <p:nvPr>
            <p:ph type="pic" sz="half" idx="13"/>
          </p:nvPr>
        </p:nvSpPr>
        <p:spPr>
          <a:xfrm>
            <a:off x="2593163" y="1317985"/>
            <a:ext cx="7823201" cy="5867401"/>
          </a:xfrm>
          <a:prstGeom prst="rect">
            <a:avLst/>
          </a:prstGeom>
          <a:ln w="9525">
            <a:round/>
          </a:ln>
        </p:spPr>
        <p:txBody>
          <a:bodyPr lIns="91439" tIns="45719" rIns="91439" bIns="45719" anchor="t"/>
          <a:lstStyle/>
          <a:p>
            <a:pPr/>
          </a:p>
        </p:txBody>
      </p:sp>
      <p:sp>
        <p:nvSpPr>
          <p:cNvPr id="92" name="Shape 92"/>
          <p:cNvSpPr/>
          <p:nvPr>
            <p:ph type="title"/>
          </p:nvPr>
        </p:nvSpPr>
        <p:spPr>
          <a:xfrm>
            <a:off x="1016000" y="7480300"/>
            <a:ext cx="10972800" cy="1651000"/>
          </a:xfrm>
          <a:prstGeom prst="rect">
            <a:avLst/>
          </a:prstGeom>
          <a:effectLst>
            <a:outerShdw sx="100000" sy="100000" kx="0" ky="0" algn="b" rotWithShape="0" blurRad="38100" dist="50800" dir="3000000">
              <a:srgbClr val="FFFFFF">
                <a:alpha val="60000"/>
              </a:srgbClr>
            </a:outerShdw>
          </a:effectLst>
        </p:spPr>
        <p:txBody>
          <a:bodyPr/>
          <a:lstStyle>
            <a:lvl1pPr>
              <a:defRPr sz="9500"/>
            </a:lvl1pPr>
          </a:lstStyle>
          <a:p>
            <a:pPr/>
            <a:r>
              <a:t>Texte du titre</a:t>
            </a:r>
          </a:p>
        </p:txBody>
      </p:sp>
      <p:sp>
        <p:nvSpPr>
          <p:cNvPr id="93" name="Shape 9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Texte niveau 1</a:t>
            </a:r>
          </a:p>
          <a:p>
            <a:pPr lvl="1"/>
            <a:r>
              <a:t>Texte niveau 2</a:t>
            </a:r>
          </a:p>
          <a:p>
            <a:pPr lvl="2"/>
            <a:r>
              <a:t>Texte niveau 3</a:t>
            </a:r>
          </a:p>
          <a:p>
            <a:pPr lvl="3"/>
            <a:r>
              <a:t>Texte niveau 4</a:t>
            </a:r>
          </a:p>
          <a:p>
            <a:pPr lvl="4"/>
            <a:r>
              <a:t>Texte niveau 5</a:t>
            </a:r>
          </a:p>
        </p:txBody>
      </p:sp>
      <p:sp>
        <p:nvSpPr>
          <p:cNvPr id="3" name="Shape 3"/>
          <p:cNvSpPr/>
          <p:nvPr>
            <p:ph type="sldNum" sz="quarter" idx="2"/>
          </p:nvPr>
        </p:nvSpPr>
        <p:spPr>
          <a:xfrm>
            <a:off x="6324600" y="9258300"/>
            <a:ext cx="342900" cy="368300"/>
          </a:xfrm>
          <a:prstGeom prst="rect">
            <a:avLst/>
          </a:prstGeom>
          <a:ln w="12700">
            <a:miter lim="400000"/>
          </a:ln>
          <a:effectLst>
            <a:outerShdw sx="100000" sy="100000" kx="0" ky="0" algn="b" rotWithShape="0" blurRad="38100" dist="50800" dir="3000000">
              <a:srgbClr val="FFFFFF">
                <a:alpha val="60000"/>
              </a:srgbClr>
            </a:outerShdw>
          </a:effectLst>
        </p:spPr>
        <p:txBody>
          <a:bodyPr wrap="none" lIns="50800" tIns="50800" rIns="50800" bIns="50800">
            <a:spAutoFit/>
          </a:bodyPr>
          <a:lstStyle>
            <a:lvl1pPr algn="ctr" defTabSz="584200">
              <a:defRPr sz="1800">
                <a:solidFill>
                  <a:srgbClr val="515151"/>
                </a:solidFill>
                <a:latin typeface="+mn-lt"/>
                <a:ea typeface="+mn-ea"/>
                <a:cs typeface="+mn-cs"/>
                <a:sym typeface="Cochin"/>
              </a:defRPr>
            </a:lvl1pPr>
          </a:lstStyle>
          <a:p>
            <a:pPr/>
            <a:fld id="{86CB4B4D-7CA3-9044-876B-883B54F8677D}" type="slidenum"/>
          </a:p>
        </p:txBody>
      </p:sp>
      <p:sp>
        <p:nvSpPr>
          <p:cNvPr id="4" name="Shape 4"/>
          <p:cNvSpPr/>
          <p:nvPr>
            <p:ph type="title"/>
          </p:nvPr>
        </p:nvSpPr>
        <p:spPr>
          <a:xfrm>
            <a:off x="1016000" y="546100"/>
            <a:ext cx="10972800" cy="1854200"/>
          </a:xfrm>
          <a:prstGeom prst="rect">
            <a:avLst/>
          </a:prstGeom>
          <a:ln w="12700">
            <a:miter lim="400000"/>
          </a:ln>
          <a:effectLst>
            <a:outerShdw sx="100000" sy="100000" kx="0" ky="0" algn="b" rotWithShape="0" blurRad="38100" dist="50800" dir="3000000">
              <a:srgbClr val="FFFFFF">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r>
              <a:t>Texte du titre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xmlns:p14="http://schemas.microsoft.com/office/powerpoint/2010/main" spd="med" advClick="1"/>
  <p:txStyles>
    <p:titleStyle>
      <a:lvl1pPr marL="0" marR="0" indent="0" algn="ctr" defTabSz="584200" latinLnBrk="0">
        <a:lnSpc>
          <a:spcPct val="100000"/>
        </a:lnSpc>
        <a:spcBef>
          <a:spcPts val="0"/>
        </a:spcBef>
        <a:spcAft>
          <a:spcPts val="0"/>
        </a:spcAft>
        <a:buClrTx/>
        <a:buSzTx/>
        <a:buFontTx/>
        <a:buNone/>
        <a:tabLst/>
        <a:defRPr b="0" baseline="0" cap="none" i="0" spc="0" strike="noStrike" sz="8400" u="none">
          <a:ln>
            <a:noFill/>
          </a:ln>
          <a:solidFill>
            <a:srgbClr val="51515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b="0" baseline="0" cap="none" i="0" spc="0" strike="noStrike" sz="8400" u="none">
          <a:ln>
            <a:noFill/>
          </a:ln>
          <a:solidFill>
            <a:srgbClr val="51515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b="0" baseline="0" cap="none" i="0" spc="0" strike="noStrike" sz="8400" u="none">
          <a:ln>
            <a:noFill/>
          </a:ln>
          <a:solidFill>
            <a:srgbClr val="51515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b="0" baseline="0" cap="none" i="0" spc="0" strike="noStrike" sz="8400" u="none">
          <a:ln>
            <a:noFill/>
          </a:ln>
          <a:solidFill>
            <a:srgbClr val="51515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b="0" baseline="0" cap="none" i="0" spc="0" strike="noStrike" sz="8400" u="none">
          <a:ln>
            <a:noFill/>
          </a:ln>
          <a:solidFill>
            <a:srgbClr val="51515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b="0" baseline="0" cap="none" i="0" spc="0" strike="noStrike" sz="8400" u="none">
          <a:ln>
            <a:noFill/>
          </a:ln>
          <a:solidFill>
            <a:srgbClr val="51515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b="0" baseline="0" cap="none" i="0" spc="0" strike="noStrike" sz="8400" u="none">
          <a:ln>
            <a:noFill/>
          </a:ln>
          <a:solidFill>
            <a:srgbClr val="51515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b="0" baseline="0" cap="none" i="0" spc="0" strike="noStrike" sz="8400" u="none">
          <a:ln>
            <a:noFill/>
          </a:ln>
          <a:solidFill>
            <a:srgbClr val="51515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b="0" baseline="0" cap="none" i="0" spc="0" strike="noStrike" sz="8400" u="none">
          <a:ln>
            <a:noFill/>
          </a:ln>
          <a:solidFill>
            <a:srgbClr val="515151"/>
          </a:solidFill>
          <a:uFillTx/>
          <a:latin typeface="+mn-lt"/>
          <a:ea typeface="+mn-ea"/>
          <a:cs typeface="+mn-cs"/>
          <a:sym typeface="Cochin"/>
        </a:defRPr>
      </a:lvl9pPr>
    </p:titleStyle>
    <p:bodyStyle>
      <a:lvl1pPr marL="635000" marR="0" indent="-635000" algn="l" defTabSz="584200" rtl="0" latinLnBrk="0">
        <a:lnSpc>
          <a:spcPct val="100000"/>
        </a:lnSpc>
        <a:spcBef>
          <a:spcPts val="4800"/>
        </a:spcBef>
        <a:spcAft>
          <a:spcPts val="0"/>
        </a:spcAft>
        <a:buClrTx/>
        <a:buSzPct val="65000"/>
        <a:buFont typeface="Type Embellishments One LET"/>
        <a:buChar char="n"/>
        <a:tabLst/>
        <a:defRPr b="0" baseline="0" cap="none" i="0" spc="0" strike="noStrike" sz="4200" u="none">
          <a:ln>
            <a:noFill/>
          </a:ln>
          <a:solidFill>
            <a:srgbClr val="515151"/>
          </a:solidFill>
          <a:uFillTx/>
          <a:latin typeface="+mn-lt"/>
          <a:ea typeface="+mn-ea"/>
          <a:cs typeface="+mn-cs"/>
          <a:sym typeface="Cochin"/>
        </a:defRPr>
      </a:lvl1pPr>
      <a:lvl2pPr marL="1397000" marR="0" indent="-635000" algn="l" defTabSz="584200" rtl="0" latinLnBrk="0">
        <a:lnSpc>
          <a:spcPct val="100000"/>
        </a:lnSpc>
        <a:spcBef>
          <a:spcPts val="4800"/>
        </a:spcBef>
        <a:spcAft>
          <a:spcPts val="0"/>
        </a:spcAft>
        <a:buClrTx/>
        <a:buSzPct val="65000"/>
        <a:buFont typeface="Type Embellishments One LET"/>
        <a:buChar char="n"/>
        <a:tabLst/>
        <a:defRPr b="0" baseline="0" cap="none" i="0" spc="0" strike="noStrike" sz="4200" u="none">
          <a:ln>
            <a:noFill/>
          </a:ln>
          <a:solidFill>
            <a:srgbClr val="515151"/>
          </a:solidFill>
          <a:uFillTx/>
          <a:latin typeface="+mn-lt"/>
          <a:ea typeface="+mn-ea"/>
          <a:cs typeface="+mn-cs"/>
          <a:sym typeface="Cochin"/>
        </a:defRPr>
      </a:lvl2pPr>
      <a:lvl3pPr marL="1841500" marR="0" indent="-635000" algn="l" defTabSz="584200" rtl="0" latinLnBrk="0">
        <a:lnSpc>
          <a:spcPct val="100000"/>
        </a:lnSpc>
        <a:spcBef>
          <a:spcPts val="4800"/>
        </a:spcBef>
        <a:spcAft>
          <a:spcPts val="0"/>
        </a:spcAft>
        <a:buClrTx/>
        <a:buSzPct val="65000"/>
        <a:buFont typeface="Type Embellishments One LET"/>
        <a:buChar char="n"/>
        <a:tabLst/>
        <a:defRPr b="0" baseline="0" cap="none" i="0" spc="0" strike="noStrike" sz="4200" u="none">
          <a:ln>
            <a:noFill/>
          </a:ln>
          <a:solidFill>
            <a:srgbClr val="515151"/>
          </a:solidFill>
          <a:uFillTx/>
          <a:latin typeface="+mn-lt"/>
          <a:ea typeface="+mn-ea"/>
          <a:cs typeface="+mn-cs"/>
          <a:sym typeface="Cochin"/>
        </a:defRPr>
      </a:lvl3pPr>
      <a:lvl4pPr marL="2286000" marR="0" indent="-635000" algn="l" defTabSz="584200" rtl="0" latinLnBrk="0">
        <a:lnSpc>
          <a:spcPct val="100000"/>
        </a:lnSpc>
        <a:spcBef>
          <a:spcPts val="4800"/>
        </a:spcBef>
        <a:spcAft>
          <a:spcPts val="0"/>
        </a:spcAft>
        <a:buClrTx/>
        <a:buSzPct val="65000"/>
        <a:buFont typeface="Type Embellishments One LET"/>
        <a:buChar char="n"/>
        <a:tabLst/>
        <a:defRPr b="0" baseline="0" cap="none" i="0" spc="0" strike="noStrike" sz="4200" u="none">
          <a:ln>
            <a:noFill/>
          </a:ln>
          <a:solidFill>
            <a:srgbClr val="515151"/>
          </a:solidFill>
          <a:uFillTx/>
          <a:latin typeface="+mn-lt"/>
          <a:ea typeface="+mn-ea"/>
          <a:cs typeface="+mn-cs"/>
          <a:sym typeface="Cochin"/>
        </a:defRPr>
      </a:lvl4pPr>
      <a:lvl5pPr marL="2730500" marR="0" indent="-635000" algn="l" defTabSz="584200" rtl="0" latinLnBrk="0">
        <a:lnSpc>
          <a:spcPct val="100000"/>
        </a:lnSpc>
        <a:spcBef>
          <a:spcPts val="4800"/>
        </a:spcBef>
        <a:spcAft>
          <a:spcPts val="0"/>
        </a:spcAft>
        <a:buClrTx/>
        <a:buSzPct val="65000"/>
        <a:buFont typeface="Type Embellishments One LET"/>
        <a:buChar char="n"/>
        <a:tabLst/>
        <a:defRPr b="0" baseline="0" cap="none" i="0" spc="0" strike="noStrike" sz="4200" u="none">
          <a:ln>
            <a:noFill/>
          </a:ln>
          <a:solidFill>
            <a:srgbClr val="515151"/>
          </a:solidFill>
          <a:uFillTx/>
          <a:latin typeface="+mn-lt"/>
          <a:ea typeface="+mn-ea"/>
          <a:cs typeface="+mn-cs"/>
          <a:sym typeface="Cochin"/>
        </a:defRPr>
      </a:lvl5pPr>
      <a:lvl6pPr marL="3086100" marR="0" indent="-635000" algn="l" defTabSz="584200" rtl="0" latinLnBrk="0">
        <a:lnSpc>
          <a:spcPct val="100000"/>
        </a:lnSpc>
        <a:spcBef>
          <a:spcPts val="4800"/>
        </a:spcBef>
        <a:spcAft>
          <a:spcPts val="0"/>
        </a:spcAft>
        <a:buClrTx/>
        <a:buSzPct val="65000"/>
        <a:buFont typeface="Type Embellishments One LET"/>
        <a:buChar char="n"/>
        <a:tabLst/>
        <a:defRPr b="0" baseline="0" cap="none" i="0" spc="0" strike="noStrike" sz="4200" u="none">
          <a:ln>
            <a:noFill/>
          </a:ln>
          <a:solidFill>
            <a:srgbClr val="515151"/>
          </a:solidFill>
          <a:uFillTx/>
          <a:latin typeface="+mn-lt"/>
          <a:ea typeface="+mn-ea"/>
          <a:cs typeface="+mn-cs"/>
          <a:sym typeface="Cochin"/>
        </a:defRPr>
      </a:lvl6pPr>
      <a:lvl7pPr marL="3441700" marR="0" indent="-635000" algn="l" defTabSz="584200" rtl="0" latinLnBrk="0">
        <a:lnSpc>
          <a:spcPct val="100000"/>
        </a:lnSpc>
        <a:spcBef>
          <a:spcPts val="4800"/>
        </a:spcBef>
        <a:spcAft>
          <a:spcPts val="0"/>
        </a:spcAft>
        <a:buClrTx/>
        <a:buSzPct val="65000"/>
        <a:buFont typeface="Type Embellishments One LET"/>
        <a:buChar char="n"/>
        <a:tabLst/>
        <a:defRPr b="0" baseline="0" cap="none" i="0" spc="0" strike="noStrike" sz="4200" u="none">
          <a:ln>
            <a:noFill/>
          </a:ln>
          <a:solidFill>
            <a:srgbClr val="515151"/>
          </a:solidFill>
          <a:uFillTx/>
          <a:latin typeface="+mn-lt"/>
          <a:ea typeface="+mn-ea"/>
          <a:cs typeface="+mn-cs"/>
          <a:sym typeface="Cochin"/>
        </a:defRPr>
      </a:lvl7pPr>
      <a:lvl8pPr marL="3797300" marR="0" indent="-635000" algn="l" defTabSz="584200" rtl="0" latinLnBrk="0">
        <a:lnSpc>
          <a:spcPct val="100000"/>
        </a:lnSpc>
        <a:spcBef>
          <a:spcPts val="4800"/>
        </a:spcBef>
        <a:spcAft>
          <a:spcPts val="0"/>
        </a:spcAft>
        <a:buClrTx/>
        <a:buSzPct val="65000"/>
        <a:buFont typeface="Type Embellishments One LET"/>
        <a:buChar char="n"/>
        <a:tabLst/>
        <a:defRPr b="0" baseline="0" cap="none" i="0" spc="0" strike="noStrike" sz="4200" u="none">
          <a:ln>
            <a:noFill/>
          </a:ln>
          <a:solidFill>
            <a:srgbClr val="515151"/>
          </a:solidFill>
          <a:uFillTx/>
          <a:latin typeface="+mn-lt"/>
          <a:ea typeface="+mn-ea"/>
          <a:cs typeface="+mn-cs"/>
          <a:sym typeface="Cochin"/>
        </a:defRPr>
      </a:lvl8pPr>
      <a:lvl9pPr marL="4152900" marR="0" indent="-635000" algn="l" defTabSz="584200" rtl="0" latinLnBrk="0">
        <a:lnSpc>
          <a:spcPct val="100000"/>
        </a:lnSpc>
        <a:spcBef>
          <a:spcPts val="4800"/>
        </a:spcBef>
        <a:spcAft>
          <a:spcPts val="0"/>
        </a:spcAft>
        <a:buClrTx/>
        <a:buSzPct val="65000"/>
        <a:buFont typeface="Type Embellishments One LET"/>
        <a:buChar char="n"/>
        <a:tabLst/>
        <a:defRPr b="0" baseline="0" cap="none" i="0" spc="0" strike="noStrike" sz="4200" u="none">
          <a:ln>
            <a:noFill/>
          </a:ln>
          <a:solidFill>
            <a:srgbClr val="515151"/>
          </a:solidFill>
          <a:uFillTx/>
          <a:latin typeface="+mn-lt"/>
          <a:ea typeface="+mn-ea"/>
          <a:cs typeface="+mn-cs"/>
          <a:sym typeface="Cochin"/>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mbf-iut.i3s.unice.fr/doku.php?id=2014_2015:s3:methodo:start"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g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png"/><Relationship Id="rId3" Type="http://schemas.openxmlformats.org/officeDocument/2006/relationships/image" Target="../media/image2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2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https://martinfowler.com/articles/microservices.html" TargetMode="Externa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ctrTitle"/>
          </p:nvPr>
        </p:nvSpPr>
        <p:spPr>
          <a:xfrm>
            <a:off x="901700" y="1066800"/>
            <a:ext cx="10490200" cy="5461000"/>
          </a:xfrm>
          <a:prstGeom prst="rect">
            <a:avLst/>
          </a:prstGeom>
        </p:spPr>
        <p:txBody>
          <a:bodyPr>
            <a:normAutofit fontScale="100000" lnSpcReduction="0"/>
          </a:bodyPr>
          <a:lstStyle>
            <a:lvl1pPr defTabSz="508254">
              <a:defRPr sz="9135"/>
            </a:lvl1pPr>
          </a:lstStyle>
          <a:p>
            <a:pPr/>
            <a:r>
              <a:t>Méthodologie de la production d’applications</a:t>
            </a:r>
          </a:p>
        </p:txBody>
      </p:sp>
      <p:sp>
        <p:nvSpPr>
          <p:cNvPr id="273" name="Shape 273"/>
          <p:cNvSpPr/>
          <p:nvPr>
            <p:ph type="subTitle" sz="quarter" idx="1"/>
          </p:nvPr>
        </p:nvSpPr>
        <p:spPr>
          <a:xfrm>
            <a:off x="660400" y="6705600"/>
            <a:ext cx="10972800" cy="2133600"/>
          </a:xfrm>
          <a:prstGeom prst="rect">
            <a:avLst/>
          </a:prstGeom>
        </p:spPr>
        <p:txBody>
          <a:bodyPr>
            <a:normAutofit fontScale="100000" lnSpcReduction="0"/>
          </a:bodyPr>
          <a:lstStyle/>
          <a:p>
            <a:pPr defTabSz="467359">
              <a:defRPr sz="3360"/>
            </a:pPr>
            <a:r>
              <a:t>Mireille Blay-Fornarino</a:t>
            </a:r>
          </a:p>
          <a:p>
            <a:pPr defTabSz="467359">
              <a:defRPr sz="3360"/>
            </a:pPr>
            <a:r>
              <a:t>septembre 2017</a:t>
            </a:r>
          </a:p>
          <a:p>
            <a:pPr defTabSz="467359">
              <a:defRPr sz="3360"/>
            </a:pPr>
          </a:p>
          <a:p>
            <a:pPr defTabSz="467359">
              <a:defRPr b="1" sz="3920"/>
            </a:pPr>
            <a:r>
              <a:rPr u="sng">
                <a:hlinkClick r:id="rId2" invalidUrl="" action="" tgtFrame="" tooltip="" history="1" highlightClick="0" endSnd="0"/>
              </a:rPr>
              <a:t>https://mbf-iut.i3s.unice.fr/</a:t>
            </a:r>
          </a:p>
        </p:txBody>
      </p:sp>
      <p:sp>
        <p:nvSpPr>
          <p:cNvPr id="274" name="Shape 27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FFF"/>
        </a:solidFill>
      </p:bgPr>
    </p:bg>
    <p:spTree>
      <p:nvGrpSpPr>
        <p:cNvPr id="1" name=""/>
        <p:cNvGrpSpPr/>
        <p:nvPr/>
      </p:nvGrpSpPr>
      <p:grpSpPr>
        <a:xfrm>
          <a:off x="0" y="0"/>
          <a:ext cx="0" cy="0"/>
          <a:chOff x="0" y="0"/>
          <a:chExt cx="0" cy="0"/>
        </a:xfrm>
      </p:grpSpPr>
      <p:sp>
        <p:nvSpPr>
          <p:cNvPr id="322" name="Shape 32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pasted-image.png"/>
          <p:cNvPicPr>
            <a:picLocks noChangeAspect="1"/>
          </p:cNvPicPr>
          <p:nvPr/>
        </p:nvPicPr>
        <p:blipFill>
          <a:blip r:embed="rId2">
            <a:extLst/>
          </a:blip>
          <a:stretch>
            <a:fillRect/>
          </a:stretch>
        </p:blipFill>
        <p:spPr>
          <a:xfrm>
            <a:off x="411476" y="1612829"/>
            <a:ext cx="12181848" cy="5424256"/>
          </a:xfrm>
          <a:prstGeom prst="rect">
            <a:avLst/>
          </a:prstGeom>
          <a:ln w="12700">
            <a:miter lim="400000"/>
          </a:ln>
        </p:spPr>
      </p:pic>
      <p:sp>
        <p:nvSpPr>
          <p:cNvPr id="324" name="Shape 324"/>
          <p:cNvSpPr/>
          <p:nvPr/>
        </p:nvSpPr>
        <p:spPr>
          <a:xfrm>
            <a:off x="471391" y="297513"/>
            <a:ext cx="12509061"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Sondage de mars à Juin 2017 auprès des entreprises de la région </a:t>
            </a:r>
          </a:p>
        </p:txBody>
      </p:sp>
      <p:sp>
        <p:nvSpPr>
          <p:cNvPr id="325" name="Shape 325"/>
          <p:cNvSpPr/>
          <p:nvPr/>
        </p:nvSpPr>
        <p:spPr>
          <a:xfrm>
            <a:off x="660448" y="8321130"/>
            <a:ext cx="8735344"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800"/>
            </a:lvl1pPr>
          </a:lstStyle>
          <a:p>
            <a:pPr/>
            <a:r>
              <a:t>Autres = outils spécifiques, sharePoint, Rally, Redmine</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pasted-image.png"/>
          <p:cNvPicPr>
            <a:picLocks noChangeAspect="1"/>
          </p:cNvPicPr>
          <p:nvPr/>
        </p:nvPicPr>
        <p:blipFill>
          <a:blip r:embed="rId2">
            <a:extLst/>
          </a:blip>
          <a:stretch>
            <a:fillRect/>
          </a:stretch>
        </p:blipFill>
        <p:spPr>
          <a:xfrm>
            <a:off x="845325" y="-2463"/>
            <a:ext cx="11420336" cy="9658214"/>
          </a:xfrm>
          <a:prstGeom prst="rect">
            <a:avLst/>
          </a:prstGeom>
          <a:ln w="12700">
            <a:miter lim="400000"/>
          </a:ln>
        </p:spPr>
      </p:pic>
      <p:sp>
        <p:nvSpPr>
          <p:cNvPr id="329" name="Shape 329"/>
          <p:cNvSpPr/>
          <p:nvPr/>
        </p:nvSpPr>
        <p:spPr>
          <a:xfrm>
            <a:off x="93121" y="9302750"/>
            <a:ext cx="7703865"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http://www.gartner.com/smarterwithgartner/top-trends-in-the-gartner-hype-cycle-for-emerging-technologies-2017/</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 name="Shape 331"/>
          <p:cNvSpPr/>
          <p:nvPr>
            <p:ph type="title"/>
          </p:nvPr>
        </p:nvSpPr>
        <p:spPr>
          <a:prstGeom prst="rect">
            <a:avLst/>
          </a:prstGeom>
        </p:spPr>
        <p:txBody>
          <a:bodyPr/>
          <a:lstStyle/>
          <a:p>
            <a:pPr/>
            <a:r>
              <a:t>Objectifs</a:t>
            </a:r>
          </a:p>
        </p:txBody>
      </p:sp>
      <p:sp>
        <p:nvSpPr>
          <p:cNvPr id="332" name="Shape 332"/>
          <p:cNvSpPr/>
          <p:nvPr>
            <p:ph type="body" idx="1"/>
          </p:nvPr>
        </p:nvSpPr>
        <p:spPr>
          <a:xfrm>
            <a:off x="381000" y="2362200"/>
            <a:ext cx="12192000" cy="6515100"/>
          </a:xfrm>
          <a:prstGeom prst="rect">
            <a:avLst/>
          </a:prstGeom>
        </p:spPr>
        <p:txBody>
          <a:bodyPr>
            <a:normAutofit fontScale="100000" lnSpcReduction="0"/>
          </a:bodyPr>
          <a:lstStyle/>
          <a:p>
            <a:pPr>
              <a:buClr>
                <a:srgbClr val="2252B6"/>
              </a:buClr>
              <a:buSzPct val="111999"/>
              <a:buFont typeface="Zapf Dingbats"/>
              <a:buChar char="➡"/>
              <a:defRPr sz="4100"/>
            </a:pPr>
            <a:r>
              <a:t>O1 : Analyser les besoins pour la conception et l’évolution des systèmes d’information dans une organisation</a:t>
            </a:r>
          </a:p>
          <a:p>
            <a:pPr>
              <a:buClr>
                <a:srgbClr val="2252B6"/>
              </a:buClr>
              <a:buSzPct val="111999"/>
              <a:buFont typeface="Zapf Dingbats"/>
              <a:buChar char="➡"/>
              <a:defRPr sz="4100"/>
            </a:pPr>
            <a:r>
              <a:t>O2 : Organiser et gérer un projet</a:t>
            </a:r>
          </a:p>
          <a:p>
            <a:pPr>
              <a:buClr>
                <a:srgbClr val="2252B6"/>
              </a:buClr>
              <a:buSzPct val="111999"/>
              <a:buFont typeface="Zapf Dingbats"/>
              <a:buChar char="➡"/>
            </a:pPr>
          </a:p>
          <a:p>
            <a:pPr>
              <a:buClr>
                <a:srgbClr val="2252B6"/>
              </a:buClr>
              <a:buSzPct val="111999"/>
              <a:buFont typeface="Lucida Grande"/>
              <a:buChar char="✓"/>
              <a:defRPr b="1" sz="3600">
                <a:solidFill>
                  <a:srgbClr val="011993"/>
                </a:solidFill>
              </a:defRPr>
            </a:pPr>
            <a:r>
              <a:t>Approche par les méthodes Agiles</a:t>
            </a:r>
          </a:p>
        </p:txBody>
      </p:sp>
      <p:sp>
        <p:nvSpPr>
          <p:cNvPr id="333" name="Shape 33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36" name="Group 336"/>
          <p:cNvGrpSpPr/>
          <p:nvPr/>
        </p:nvGrpSpPr>
        <p:grpSpPr>
          <a:xfrm>
            <a:off x="9429714" y="6117858"/>
            <a:ext cx="3327401" cy="3365501"/>
            <a:chOff x="0" y="0"/>
            <a:chExt cx="3327400" cy="3365500"/>
          </a:xfrm>
        </p:grpSpPr>
        <p:pic>
          <p:nvPicPr>
            <p:cNvPr id="335" name="pasted-image.png"/>
            <p:cNvPicPr>
              <a:picLocks noChangeAspect="1"/>
            </p:cNvPicPr>
            <p:nvPr/>
          </p:nvPicPr>
          <p:blipFill>
            <a:blip r:embed="rId3">
              <a:extLst/>
            </a:blip>
            <a:stretch>
              <a:fillRect/>
            </a:stretch>
          </p:blipFill>
          <p:spPr>
            <a:xfrm>
              <a:off x="215900" y="139700"/>
              <a:ext cx="2895600" cy="2806700"/>
            </a:xfrm>
            <a:prstGeom prst="rect">
              <a:avLst/>
            </a:prstGeom>
            <a:ln>
              <a:noFill/>
            </a:ln>
            <a:effectLst/>
          </p:spPr>
        </p:pic>
        <p:pic>
          <p:nvPicPr>
            <p:cNvPr id="334" name=""/>
            <p:cNvPicPr>
              <a:picLocks noChangeAspect="0"/>
            </p:cNvPicPr>
            <p:nvPr/>
          </p:nvPicPr>
          <p:blipFill>
            <a:blip r:embed="rId4">
              <a:extLst/>
            </a:blip>
            <a:stretch>
              <a:fillRect/>
            </a:stretch>
          </p:blipFill>
          <p:spPr>
            <a:xfrm>
              <a:off x="0" y="0"/>
              <a:ext cx="3327400" cy="3365500"/>
            </a:xfrm>
            <a:prstGeom prst="rect">
              <a:avLst/>
            </a:prstGeom>
            <a:effectLst/>
          </p:spPr>
        </p:pic>
      </p:gr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title"/>
          </p:nvPr>
        </p:nvSpPr>
        <p:spPr>
          <a:xfrm>
            <a:off x="1016000" y="-101600"/>
            <a:ext cx="10972800" cy="1854200"/>
          </a:xfrm>
          <a:prstGeom prst="rect">
            <a:avLst/>
          </a:prstGeom>
        </p:spPr>
        <p:txBody>
          <a:bodyPr/>
          <a:lstStyle/>
          <a:p>
            <a:pPr/>
            <a:r>
              <a:t>Organisation des TDS</a:t>
            </a:r>
          </a:p>
        </p:txBody>
      </p:sp>
      <p:sp>
        <p:nvSpPr>
          <p:cNvPr id="341" name="Shape 341"/>
          <p:cNvSpPr/>
          <p:nvPr>
            <p:ph type="body" idx="1"/>
          </p:nvPr>
        </p:nvSpPr>
        <p:spPr>
          <a:xfrm>
            <a:off x="304800" y="1663700"/>
            <a:ext cx="12344400" cy="7505700"/>
          </a:xfrm>
          <a:prstGeom prst="rect">
            <a:avLst/>
          </a:prstGeom>
        </p:spPr>
        <p:txBody>
          <a:bodyPr>
            <a:normAutofit fontScale="100000" lnSpcReduction="0"/>
          </a:bodyPr>
          <a:lstStyle/>
          <a:p>
            <a:pPr marL="431800" indent="-431800" defTabSz="397256">
              <a:spcBef>
                <a:spcPts val="2500"/>
              </a:spcBef>
              <a:buClr>
                <a:srgbClr val="2252B6"/>
              </a:buClr>
              <a:buSzPct val="111999"/>
              <a:buFont typeface="Zapf Dingbats"/>
              <a:buChar char="➡"/>
              <a:defRPr sz="2244"/>
            </a:pPr>
            <a:r>
              <a:t>Des équipes de </a:t>
            </a:r>
            <a:r>
              <a:rPr b="1"/>
              <a:t>4 étudiants</a:t>
            </a:r>
            <a:r>
              <a:t> maximum</a:t>
            </a:r>
          </a:p>
          <a:p>
            <a:pPr marL="431800" indent="-431800" defTabSz="397256">
              <a:spcBef>
                <a:spcPts val="2500"/>
              </a:spcBef>
              <a:buClr>
                <a:srgbClr val="2252B6"/>
              </a:buClr>
              <a:buSzPct val="111999"/>
              <a:buFont typeface="Zapf Dingbats"/>
              <a:buChar char="➡"/>
              <a:defRPr sz="2244"/>
            </a:pPr>
            <a:r>
              <a:t>Un chef de projet par groupe. </a:t>
            </a:r>
          </a:p>
          <a:p>
            <a:pPr marL="431800" indent="-431800" defTabSz="397256">
              <a:spcBef>
                <a:spcPts val="2500"/>
              </a:spcBef>
              <a:buClr>
                <a:srgbClr val="2252B6"/>
              </a:buClr>
              <a:buSzPct val="111999"/>
              <a:buFont typeface="Zapf Dingbats"/>
              <a:buChar char="➡"/>
              <a:defRPr sz="2244"/>
            </a:pPr>
            <a:r>
              <a:t>1 étude de cas : Escape IUT! </a:t>
            </a:r>
            <a:endParaRPr b="1" sz="2040">
              <a:solidFill>
                <a:srgbClr val="333333"/>
              </a:solidFill>
            </a:endParaRPr>
          </a:p>
          <a:p>
            <a:pPr marL="431800" indent="-431800" defTabSz="397256">
              <a:spcBef>
                <a:spcPts val="2500"/>
              </a:spcBef>
              <a:buClr>
                <a:srgbClr val="2252B6"/>
              </a:buClr>
              <a:buSzPct val="111999"/>
              <a:buFont typeface="Zapf Dingbats"/>
              <a:buChar char="➡"/>
              <a:defRPr sz="2244"/>
            </a:pPr>
            <a:r>
              <a:t>3 phases, avec des livrables attendus et annoncés!   </a:t>
            </a:r>
          </a:p>
          <a:p>
            <a:pPr lvl="1" marL="949960" indent="-431800" defTabSz="397256">
              <a:spcBef>
                <a:spcPts val="2500"/>
              </a:spcBef>
              <a:buClr>
                <a:srgbClr val="2252B6"/>
              </a:buClr>
              <a:buSzPct val="111999"/>
              <a:buFont typeface="Zapf Dingbats"/>
              <a:buChar char="➡"/>
              <a:defRPr sz="2720"/>
            </a:pPr>
            <a:r>
              <a:rPr b="1"/>
              <a:t>Analyse</a:t>
            </a:r>
            <a:r>
              <a:t> </a:t>
            </a:r>
            <a:endParaRPr>
              <a:solidFill>
                <a:srgbClr val="011993"/>
              </a:solidFill>
            </a:endParaRPr>
          </a:p>
          <a:p>
            <a:pPr lvl="3" marL="1278127" indent="-155447" defTabSz="397256">
              <a:spcBef>
                <a:spcPts val="2500"/>
              </a:spcBef>
              <a:buClr>
                <a:srgbClr val="2252B6"/>
              </a:buClr>
              <a:buSzPct val="111999"/>
              <a:buFont typeface="Zapf Dingbats"/>
              <a:buChar char="➡"/>
              <a:defRPr sz="2720"/>
            </a:pPr>
            <a:r>
              <a:rPr>
                <a:solidFill>
                  <a:srgbClr val="011993"/>
                </a:solidFill>
              </a:rPr>
              <a:t> 3 octobre</a:t>
            </a:r>
            <a:endParaRPr>
              <a:solidFill>
                <a:srgbClr val="011993"/>
              </a:solidFill>
            </a:endParaRPr>
          </a:p>
          <a:p>
            <a:pPr lvl="1" marL="949960" indent="-431800" defTabSz="397256">
              <a:spcBef>
                <a:spcPts val="2500"/>
              </a:spcBef>
              <a:buClr>
                <a:srgbClr val="2252B6"/>
              </a:buClr>
              <a:buSzPct val="111999"/>
              <a:buFont typeface="Zapf Dingbats"/>
              <a:buChar char="➡"/>
              <a:defRPr sz="2720"/>
            </a:pPr>
            <a:r>
              <a:rPr b="1"/>
              <a:t>Réalisation</a:t>
            </a:r>
            <a:r>
              <a:t> en 2 Sprints</a:t>
            </a:r>
          </a:p>
          <a:p>
            <a:pPr lvl="3" marL="1554480" indent="-431800" defTabSz="397256">
              <a:spcBef>
                <a:spcPts val="2500"/>
              </a:spcBef>
              <a:buSzPct val="100000"/>
              <a:buFontTx/>
              <a:buAutoNum type="arabicPeriod" startAt="1"/>
              <a:defRPr sz="2720"/>
            </a:pPr>
            <a:r>
              <a:t>Fin du Premier Sprint (Développement en équipes)  </a:t>
            </a:r>
          </a:p>
          <a:p>
            <a:pPr lvl="4" marL="1580388" indent="-155447" defTabSz="397256">
              <a:spcBef>
                <a:spcPts val="2500"/>
              </a:spcBef>
              <a:buSzPct val="100000"/>
              <a:buFontTx/>
              <a:buChar char="➡"/>
              <a:defRPr sz="2720">
                <a:solidFill>
                  <a:srgbClr val="011993"/>
                </a:solidFill>
              </a:defRPr>
            </a:pPr>
            <a:r>
              <a:t> semaine du 7 novembre </a:t>
            </a:r>
          </a:p>
          <a:p>
            <a:pPr lvl="3" marL="1554480" indent="-431800" defTabSz="397256">
              <a:spcBef>
                <a:spcPts val="2500"/>
              </a:spcBef>
              <a:buSzPct val="100000"/>
              <a:buFontTx/>
              <a:buAutoNum type="arabicPeriod" startAt="1"/>
              <a:defRPr sz="2720"/>
            </a:pPr>
            <a:r>
              <a:t>Fin du 2nd Sprint (Intégration dans les groupes)  </a:t>
            </a:r>
          </a:p>
          <a:p>
            <a:pPr lvl="4" marL="1580388" indent="-155447" defTabSz="397256">
              <a:spcBef>
                <a:spcPts val="2500"/>
              </a:spcBef>
              <a:buSzPct val="100000"/>
              <a:buFontTx/>
              <a:buChar char="➡"/>
              <a:defRPr sz="2720">
                <a:solidFill>
                  <a:srgbClr val="011993"/>
                </a:solidFill>
              </a:defRPr>
            </a:pPr>
            <a:r>
              <a:t>semaine du 11 décembre </a:t>
            </a:r>
          </a:p>
        </p:txBody>
      </p:sp>
      <p:sp>
        <p:nvSpPr>
          <p:cNvPr id="342" name="Shape 34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title"/>
          </p:nvPr>
        </p:nvSpPr>
        <p:spPr>
          <a:xfrm>
            <a:off x="1016000" y="-12700"/>
            <a:ext cx="10972800" cy="1854200"/>
          </a:xfrm>
          <a:prstGeom prst="rect">
            <a:avLst/>
          </a:prstGeom>
        </p:spPr>
        <p:txBody>
          <a:bodyPr/>
          <a:lstStyle/>
          <a:p>
            <a:pPr/>
            <a:r>
              <a:t>Livrable*</a:t>
            </a:r>
          </a:p>
        </p:txBody>
      </p:sp>
      <p:sp>
        <p:nvSpPr>
          <p:cNvPr id="345" name="Shape 34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6" name="Shape 346"/>
          <p:cNvSpPr/>
          <p:nvPr/>
        </p:nvSpPr>
        <p:spPr>
          <a:xfrm>
            <a:off x="505941" y="8750299"/>
            <a:ext cx="12398227"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 En gestion de projet informatique, un livrable désigne tout composant matérialisant le résultat d'une prestation de réalisation (production ou TMA) à la Direction des Systèmes d'Information (DSI), c'est-à-dire toute production émise par le titulaire au cours du projet : document, courrier, module de code logiciel (wikipedia)</a:t>
            </a:r>
          </a:p>
        </p:txBody>
      </p:sp>
      <p:pic>
        <p:nvPicPr>
          <p:cNvPr id="347" name="pasted-image.png"/>
          <p:cNvPicPr>
            <a:picLocks noChangeAspect="1"/>
          </p:cNvPicPr>
          <p:nvPr/>
        </p:nvPicPr>
        <p:blipFill>
          <a:blip r:embed="rId2">
            <a:extLst/>
          </a:blip>
          <a:srcRect l="56089" t="0" r="0" b="0"/>
          <a:stretch>
            <a:fillRect/>
          </a:stretch>
        </p:blipFill>
        <p:spPr>
          <a:xfrm>
            <a:off x="10833140" y="143808"/>
            <a:ext cx="2298660" cy="1928164"/>
          </a:xfrm>
          <a:prstGeom prst="rect">
            <a:avLst/>
          </a:prstGeom>
          <a:ln w="12700">
            <a:miter lim="400000"/>
          </a:ln>
        </p:spPr>
      </p:pic>
      <p:pic>
        <p:nvPicPr>
          <p:cNvPr id="348" name="valid.png"/>
          <p:cNvPicPr>
            <a:picLocks noChangeAspect="1"/>
          </p:cNvPicPr>
          <p:nvPr/>
        </p:nvPicPr>
        <p:blipFill>
          <a:blip r:embed="rId3">
            <a:extLst/>
          </a:blip>
          <a:stretch>
            <a:fillRect/>
          </a:stretch>
        </p:blipFill>
        <p:spPr>
          <a:xfrm>
            <a:off x="161130" y="290249"/>
            <a:ext cx="2298602" cy="2065151"/>
          </a:xfrm>
          <a:prstGeom prst="rect">
            <a:avLst/>
          </a:prstGeom>
          <a:ln w="12700">
            <a:miter lim="400000"/>
          </a:ln>
        </p:spPr>
      </p:pic>
      <p:sp>
        <p:nvSpPr>
          <p:cNvPr id="349" name="Shape 349"/>
          <p:cNvSpPr/>
          <p:nvPr/>
        </p:nvSpPr>
        <p:spPr>
          <a:xfrm>
            <a:off x="2734202" y="2142972"/>
            <a:ext cx="9545467"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30909" indent="-230909">
              <a:buSzPct val="65000"/>
              <a:buFont typeface="Type Embellishments One LET"/>
              <a:buChar char="-"/>
              <a:defRPr sz="2400"/>
            </a:pPr>
            <a:r>
              <a:t>se conforme aux exigences données dès le 1e jour ! </a:t>
            </a:r>
          </a:p>
          <a:p>
            <a:pPr marL="230909" indent="-230909">
              <a:buSzPct val="65000"/>
              <a:buFont typeface="Type Embellishments One LET"/>
              <a:buChar char="-"/>
              <a:defRPr sz="2400"/>
            </a:pPr>
            <a:r>
              <a:t>a une forme professionnelle!</a:t>
            </a:r>
          </a:p>
          <a:p>
            <a:pPr marL="230909" indent="-230909">
              <a:buSzPct val="65000"/>
              <a:buFont typeface="Type Embellishments One LET"/>
              <a:buChar char="-"/>
              <a:defRPr sz="2400"/>
            </a:pPr>
            <a:r>
              <a:t>est rendu à l’heure. Les retards sont automatiquement sanctionnés.</a:t>
            </a:r>
          </a:p>
          <a:p>
            <a:pPr marL="230909" indent="-230909">
              <a:buSzPct val="65000"/>
              <a:buFont typeface="Type Embellishments One LET"/>
              <a:buChar char="-"/>
              <a:defRPr sz="2400"/>
            </a:pPr>
            <a:r>
              <a:t>est évalué par les pairs et les enseignants</a:t>
            </a:r>
          </a:p>
          <a:p>
            <a:pPr marL="230909" indent="-230909">
              <a:buSzPct val="65000"/>
              <a:buFont typeface="Type Embellishments One LET"/>
              <a:buChar char="-"/>
              <a:defRPr sz="2400"/>
            </a:pPr>
            <a:r>
              <a:t>sert à faire avancer le projet.</a:t>
            </a:r>
          </a:p>
        </p:txBody>
      </p:sp>
      <p:pic>
        <p:nvPicPr>
          <p:cNvPr id="350" name="giphy.gif"/>
          <p:cNvPicPr>
            <a:picLocks noChangeAspect="0"/>
          </p:cNvPicPr>
          <p:nvPr/>
        </p:nvPicPr>
        <p:blipFill>
          <a:blip r:embed="rId4">
            <a:extLst/>
          </a:blip>
          <a:stretch>
            <a:fillRect/>
          </a:stretch>
        </p:blipFill>
        <p:spPr>
          <a:xfrm>
            <a:off x="2997200" y="4861321"/>
            <a:ext cx="6096000" cy="3429001"/>
          </a:xfrm>
          <a:prstGeom prst="rect">
            <a:avLst/>
          </a:prstGeom>
          <a:ln w="12700">
            <a:miter lim="400000"/>
          </a:ln>
        </p:spPr>
      </p:pic>
      <p:sp>
        <p:nvSpPr>
          <p:cNvPr id="351" name="Shape 351"/>
          <p:cNvSpPr/>
          <p:nvPr/>
        </p:nvSpPr>
        <p:spPr>
          <a:xfrm>
            <a:off x="9730221" y="5962344"/>
            <a:ext cx="2298602"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700"/>
            </a:lvl1pPr>
          </a:lstStyle>
          <a:p>
            <a:pPr/>
            <a:r>
              <a:t>Too late !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51"/>
                                        </p:tgtEl>
                                        <p:attrNameLst>
                                          <p:attrName>style.visibility</p:attrName>
                                        </p:attrNameLst>
                                      </p:cBhvr>
                                      <p:to>
                                        <p:strVal val="visible"/>
                                      </p:to>
                                    </p:set>
                                    <p:animEffect filter="dissolve" transition="in">
                                      <p:cBhvr>
                                        <p:cTn id="7" dur="15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1"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title"/>
          </p:nvPr>
        </p:nvSpPr>
        <p:spPr>
          <a:prstGeom prst="rect">
            <a:avLst/>
          </a:prstGeom>
        </p:spPr>
        <p:txBody>
          <a:bodyPr/>
          <a:lstStyle/>
          <a:p>
            <a:pPr/>
            <a:r>
              <a:t>Evaluation du module</a:t>
            </a:r>
          </a:p>
        </p:txBody>
      </p:sp>
      <p:sp>
        <p:nvSpPr>
          <p:cNvPr id="354" name="Shape 354"/>
          <p:cNvSpPr/>
          <p:nvPr>
            <p:ph type="body" idx="1"/>
          </p:nvPr>
        </p:nvSpPr>
        <p:spPr>
          <a:xfrm>
            <a:off x="1025292" y="2178050"/>
            <a:ext cx="11836401" cy="6896100"/>
          </a:xfrm>
          <a:prstGeom prst="rect">
            <a:avLst/>
          </a:prstGeom>
        </p:spPr>
        <p:txBody>
          <a:bodyPr/>
          <a:lstStyle/>
          <a:p>
            <a:pPr>
              <a:buClr>
                <a:srgbClr val="0A43E0"/>
              </a:buClr>
              <a:buFont typeface="Zapf Dingbats"/>
              <a:buChar char="➡"/>
              <a:defRPr sz="3600"/>
            </a:pPr>
            <a:r>
              <a:rPr>
                <a:solidFill>
                  <a:srgbClr val="38571A"/>
                </a:solidFill>
              </a:rPr>
              <a:t>Trois notes</a:t>
            </a:r>
            <a:r>
              <a:t> de contrôle continu de coefficient 1 </a:t>
            </a:r>
          </a:p>
          <a:p>
            <a:pPr lvl="1">
              <a:buClr>
                <a:srgbClr val="0A43E0"/>
              </a:buClr>
              <a:buFont typeface="Zapf Dingbats"/>
              <a:buChar char="★"/>
              <a:defRPr sz="3600"/>
            </a:pPr>
            <a:r>
              <a:t>Notes obtenues au livrable 1</a:t>
            </a:r>
          </a:p>
          <a:p>
            <a:pPr lvl="1">
              <a:buClr>
                <a:srgbClr val="0A43E0"/>
              </a:buClr>
              <a:buFont typeface="Zapf Dingbats"/>
              <a:buChar char="★"/>
              <a:defRPr sz="3600"/>
            </a:pPr>
            <a:r>
              <a:t>Notes obtenues au livrable 2</a:t>
            </a:r>
          </a:p>
          <a:p>
            <a:pPr lvl="1">
              <a:buClr>
                <a:srgbClr val="0A43E0"/>
              </a:buClr>
              <a:buFont typeface="Zapf Dingbats"/>
              <a:buChar char="★"/>
              <a:defRPr sz="3600"/>
            </a:pPr>
            <a:r>
              <a:t>Notes obtenues au livrable 3</a:t>
            </a:r>
          </a:p>
        </p:txBody>
      </p:sp>
      <p:sp>
        <p:nvSpPr>
          <p:cNvPr id="355" name="Shape 35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title"/>
          </p:nvPr>
        </p:nvSpPr>
        <p:spPr>
          <a:xfrm>
            <a:off x="1016000" y="153590"/>
            <a:ext cx="10972800" cy="2639220"/>
          </a:xfrm>
          <a:prstGeom prst="rect">
            <a:avLst/>
          </a:prstGeom>
        </p:spPr>
        <p:txBody>
          <a:bodyPr/>
          <a:lstStyle/>
          <a:p>
            <a:pPr/>
            <a:r>
              <a:t>Evaluation du module</a:t>
            </a:r>
          </a:p>
          <a:p>
            <a:pPr/>
            <a:r>
              <a:rPr b="1">
                <a:solidFill>
                  <a:srgbClr val="3D5B85"/>
                </a:solidFill>
              </a:rPr>
              <a:t>Bonus</a:t>
            </a:r>
            <a:r>
              <a:t> </a:t>
            </a:r>
          </a:p>
        </p:txBody>
      </p:sp>
      <p:sp>
        <p:nvSpPr>
          <p:cNvPr id="358" name="Shape 358"/>
          <p:cNvSpPr/>
          <p:nvPr>
            <p:ph type="body" idx="1"/>
          </p:nvPr>
        </p:nvSpPr>
        <p:spPr>
          <a:xfrm>
            <a:off x="935532" y="2768600"/>
            <a:ext cx="11133736" cy="6535564"/>
          </a:xfrm>
          <a:prstGeom prst="rect">
            <a:avLst/>
          </a:prstGeom>
        </p:spPr>
        <p:txBody>
          <a:bodyPr/>
          <a:lstStyle/>
          <a:p>
            <a:pPr/>
            <a:r>
              <a:t>Des QCMs</a:t>
            </a:r>
          </a:p>
          <a:p>
            <a:pPr/>
            <a:r>
              <a:t>Des cours préparés par les étudiants</a:t>
            </a:r>
          </a:p>
          <a:p>
            <a:pPr lvl="1"/>
            <a:r>
              <a:t> Vous choisissez les thèmes et on en discute, si le thème est accepté,</a:t>
            </a:r>
          </a:p>
          <a:p>
            <a:pPr lvl="1"/>
            <a:r>
              <a:t>Vous préparez le cours ….</a:t>
            </a:r>
          </a:p>
          <a:p>
            <a:pPr lvl="2"/>
            <a:r>
              <a:t>précisez sa durée (forcément inférieure à 1h)</a:t>
            </a:r>
          </a:p>
          <a:p>
            <a:pPr lvl="1"/>
            <a:r>
              <a:t>Vous faîtes la présentation. </a:t>
            </a:r>
          </a:p>
        </p:txBody>
      </p:sp>
      <p:sp>
        <p:nvSpPr>
          <p:cNvPr id="359" name="Shape 3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ph type="title"/>
          </p:nvPr>
        </p:nvSpPr>
        <p:spPr>
          <a:xfrm>
            <a:off x="1041400" y="82550"/>
            <a:ext cx="11099800" cy="2159000"/>
          </a:xfrm>
          <a:prstGeom prst="rect">
            <a:avLst/>
          </a:prstGeom>
        </p:spPr>
        <p:txBody>
          <a:bodyPr/>
          <a:lstStyle/>
          <a:p>
            <a:pPr/>
            <a:r>
              <a:t>Retours de l’an dernier</a:t>
            </a:r>
          </a:p>
        </p:txBody>
      </p:sp>
      <p:sp>
        <p:nvSpPr>
          <p:cNvPr id="362" name="Shape 362"/>
          <p:cNvSpPr/>
          <p:nvPr>
            <p:ph type="body" idx="1"/>
          </p:nvPr>
        </p:nvSpPr>
        <p:spPr>
          <a:prstGeom prst="rect">
            <a:avLst/>
          </a:prstGeom>
        </p:spPr>
        <p:txBody>
          <a:bodyPr/>
          <a:lstStyle/>
          <a:p>
            <a:pPr/>
          </a:p>
        </p:txBody>
      </p:sp>
      <p:sp>
        <p:nvSpPr>
          <p:cNvPr id="363" name="Shape 3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4" name="pasted-image.png"/>
          <p:cNvPicPr>
            <a:picLocks noChangeAspect="1"/>
          </p:cNvPicPr>
          <p:nvPr/>
        </p:nvPicPr>
        <p:blipFill>
          <a:blip r:embed="rId2">
            <a:extLst/>
          </a:blip>
          <a:stretch>
            <a:fillRect/>
          </a:stretch>
        </p:blipFill>
        <p:spPr>
          <a:xfrm>
            <a:off x="0" y="2532136"/>
            <a:ext cx="13004800" cy="4397228"/>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title"/>
          </p:nvPr>
        </p:nvSpPr>
        <p:spPr>
          <a:prstGeom prst="rect">
            <a:avLst/>
          </a:prstGeom>
        </p:spPr>
        <p:txBody>
          <a:bodyPr/>
          <a:lstStyle>
            <a:lvl1pPr defTabSz="490727">
              <a:defRPr sz="6719"/>
            </a:lvl1pPr>
          </a:lstStyle>
          <a:p>
            <a:pPr/>
            <a:r>
              <a:t>Quelques commentaires &amp; Discussions</a:t>
            </a:r>
          </a:p>
        </p:txBody>
      </p:sp>
      <p:sp>
        <p:nvSpPr>
          <p:cNvPr id="367" name="Shape 367"/>
          <p:cNvSpPr/>
          <p:nvPr>
            <p:ph type="body" idx="1"/>
          </p:nvPr>
        </p:nvSpPr>
        <p:spPr>
          <a:prstGeom prst="rect">
            <a:avLst/>
          </a:prstGeom>
        </p:spPr>
        <p:txBody>
          <a:bodyPr/>
          <a:lstStyle/>
          <a:p>
            <a:pPr marL="213359" indent="-213359" defTabSz="280415">
              <a:spcBef>
                <a:spcPts val="2000"/>
              </a:spcBef>
              <a:defRPr sz="1727"/>
            </a:pPr>
            <a:r>
              <a:t>Mettre en place le GIT a été un vrai cauchemar... </a:t>
            </a:r>
          </a:p>
          <a:p>
            <a:pPr marL="213359" indent="-213359" defTabSz="280415">
              <a:spcBef>
                <a:spcPts val="2000"/>
              </a:spcBef>
              <a:defRPr sz="1727"/>
            </a:pPr>
            <a:r>
              <a:t>Des problèmes d’organisation….</a:t>
            </a:r>
          </a:p>
          <a:p>
            <a:pPr marL="213359" indent="-213359" defTabSz="280415">
              <a:spcBef>
                <a:spcPts val="2000"/>
              </a:spcBef>
              <a:defRPr sz="1727"/>
            </a:pPr>
            <a:r>
              <a:t>ce module a vraiment réussi à nous montrer les difficultés d'un gros projet d'équipe, tout en nous apprenant à mieux gérer nos tâches. </a:t>
            </a:r>
          </a:p>
          <a:p>
            <a:pPr marL="213359" indent="-213359" defTabSz="280415">
              <a:spcBef>
                <a:spcPts val="2000"/>
              </a:spcBef>
              <a:defRPr sz="1727"/>
            </a:pPr>
            <a:r>
              <a:t>Mme Blay a assuré. Le projet était vraiment vraiment cool (on oublie encore une fois les étudiants qui en foutent pas une ou qui font couler le projet). La soutenance au top.</a:t>
            </a:r>
          </a:p>
          <a:p>
            <a:pPr marL="213359" indent="-213359" defTabSz="280415">
              <a:spcBef>
                <a:spcPts val="2000"/>
              </a:spcBef>
              <a:defRPr sz="1727"/>
            </a:pPr>
            <a:r>
              <a:t>Le seul point négatif est le manque d'homogénéité concernant la difficulté de réalisation des différents services </a:t>
            </a:r>
          </a:p>
          <a:p>
            <a:pPr marL="213359" indent="-213359" defTabSz="280415">
              <a:spcBef>
                <a:spcPts val="2000"/>
              </a:spcBef>
              <a:defRPr sz="1727"/>
            </a:pPr>
            <a:r>
              <a:t>Nous n'avons compris que trop tard la réalisation du projet IUT Go... Dommage, nous étions motivés beaucoup trop tard. </a:t>
            </a:r>
          </a:p>
          <a:p>
            <a:pPr marL="213359" indent="-213359" defTabSz="280415">
              <a:spcBef>
                <a:spcPts val="2000"/>
              </a:spcBef>
              <a:defRPr sz="1727"/>
            </a:pPr>
            <a:r>
              <a:t>Manque de collaboration entre les professeurs du module </a:t>
            </a:r>
          </a:p>
          <a:p>
            <a:pPr marL="213359" indent="-213359" defTabSz="280415">
              <a:spcBef>
                <a:spcPts val="2000"/>
              </a:spcBef>
              <a:defRPr sz="1727"/>
            </a:pPr>
            <a:r>
              <a:t>Étant autant livré a nous même pour cette première fois, ce fut assez difficile </a:t>
            </a:r>
          </a:p>
          <a:p>
            <a:pPr marL="213359" indent="-213359" defTabSz="280415">
              <a:spcBef>
                <a:spcPts val="2000"/>
              </a:spcBef>
              <a:defRPr sz="1727"/>
            </a:pPr>
            <a:r>
              <a:t>Très bon sujet et très bonne implication de la part de Mme Blay </a:t>
            </a:r>
          </a:p>
          <a:p>
            <a:pPr marL="213359" indent="-213359" defTabSz="280415">
              <a:spcBef>
                <a:spcPts val="2000"/>
              </a:spcBef>
              <a:defRPr sz="1727"/>
            </a:pPr>
            <a:r>
              <a:t>Les cours n'étaient pas très faciles à comprendre théoriquement, mais une fois que nous les avions compris et appliqué au moins une fois, ils devenaient intéressants et se montraient utiles. </a:t>
            </a:r>
          </a:p>
        </p:txBody>
      </p:sp>
      <p:sp>
        <p:nvSpPr>
          <p:cNvPr id="368" name="Shape 36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ph type="title"/>
          </p:nvPr>
        </p:nvSpPr>
        <p:spPr>
          <a:prstGeom prst="rect">
            <a:avLst/>
          </a:prstGeom>
        </p:spPr>
        <p:txBody>
          <a:bodyPr/>
          <a:lstStyle/>
          <a:p>
            <a:pPr/>
            <a:r>
              <a:t>Outils associés</a:t>
            </a:r>
          </a:p>
        </p:txBody>
      </p:sp>
      <p:sp>
        <p:nvSpPr>
          <p:cNvPr id="371" name="Shape 37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2" name="Shape 372"/>
          <p:cNvSpPr/>
          <p:nvPr/>
        </p:nvSpPr>
        <p:spPr>
          <a:xfrm>
            <a:off x="0" y="3549649"/>
            <a:ext cx="12585700" cy="265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marL="1397000" indent="-635000" defTabSz="584200">
              <a:spcBef>
                <a:spcPts val="3800"/>
              </a:spcBef>
              <a:buClr>
                <a:srgbClr val="0A43E0"/>
              </a:buClr>
              <a:buSzPct val="65000"/>
              <a:buFont typeface="Zapf Dingbats"/>
              <a:buChar char="➡"/>
              <a:defRPr sz="3600">
                <a:solidFill>
                  <a:srgbClr val="515151"/>
                </a:solidFill>
                <a:latin typeface="+mn-lt"/>
                <a:ea typeface="+mn-ea"/>
                <a:cs typeface="+mn-cs"/>
                <a:sym typeface="Cochin"/>
              </a:defRPr>
            </a:pPr>
            <a:r>
              <a:t>La </a:t>
            </a:r>
            <a:r>
              <a:rPr b="1"/>
              <a:t>forge de l’IUT</a:t>
            </a:r>
            <a:r>
              <a:t> étendue avec un </a:t>
            </a:r>
            <a:r>
              <a:rPr b="1"/>
              <a:t>KANBAN</a:t>
            </a:r>
          </a:p>
          <a:p>
            <a:pPr lvl="2" marL="1397000" indent="-635000" defTabSz="584200">
              <a:spcBef>
                <a:spcPts val="3800"/>
              </a:spcBef>
              <a:buClr>
                <a:srgbClr val="0A43E0"/>
              </a:buClr>
              <a:buSzPct val="65000"/>
              <a:buFont typeface="Zapf Dingbats"/>
              <a:buChar char="➡"/>
              <a:defRPr sz="3600">
                <a:solidFill>
                  <a:srgbClr val="515151"/>
                </a:solidFill>
                <a:latin typeface="+mn-lt"/>
                <a:ea typeface="+mn-ea"/>
                <a:cs typeface="+mn-cs"/>
                <a:sym typeface="Cochin"/>
              </a:defRPr>
            </a:pPr>
            <a:r>
              <a:t>Les outils utilisés en COO avancé : </a:t>
            </a:r>
          </a:p>
          <a:p>
            <a:pPr lvl="3" marL="1841500" indent="-635000" defTabSz="584200">
              <a:spcBef>
                <a:spcPts val="3800"/>
              </a:spcBef>
              <a:buClr>
                <a:srgbClr val="0A43E0"/>
              </a:buClr>
              <a:buSzPct val="65000"/>
              <a:buFont typeface="Zapf Dingbats"/>
              <a:buChar char="➡"/>
              <a:defRPr sz="3600">
                <a:solidFill>
                  <a:srgbClr val="515151"/>
                </a:solidFill>
                <a:latin typeface="+mn-lt"/>
                <a:ea typeface="+mn-ea"/>
                <a:cs typeface="+mn-cs"/>
                <a:sym typeface="Cochin"/>
              </a:defRPr>
            </a:pPr>
            <a:r>
              <a:rPr b="1"/>
              <a:t>Modelio, IntelliJ/Eclipse, Junit, (Maven), ….</a:t>
            </a:r>
          </a:p>
        </p:txBody>
      </p:sp>
      <p:grpSp>
        <p:nvGrpSpPr>
          <p:cNvPr id="375" name="Group 375"/>
          <p:cNvGrpSpPr/>
          <p:nvPr/>
        </p:nvGrpSpPr>
        <p:grpSpPr>
          <a:xfrm>
            <a:off x="1234629" y="7461250"/>
            <a:ext cx="10541001" cy="1498600"/>
            <a:chOff x="0" y="0"/>
            <a:chExt cx="10541000" cy="1498600"/>
          </a:xfrm>
        </p:grpSpPr>
        <p:sp>
          <p:nvSpPr>
            <p:cNvPr id="374" name="Shape 374"/>
            <p:cNvSpPr/>
            <p:nvPr/>
          </p:nvSpPr>
          <p:spPr>
            <a:xfrm>
              <a:off x="50800" y="63500"/>
              <a:ext cx="10426700" cy="1371600"/>
            </a:xfrm>
            <a:prstGeom prst="rect">
              <a:avLst/>
            </a:prstGeom>
            <a:solidFill>
              <a:srgbClr val="FFFFFF">
                <a:alpha val="90000"/>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buClr>
                  <a:srgbClr val="A29A85"/>
                </a:buClr>
                <a:defRPr sz="4200">
                  <a:solidFill>
                    <a:srgbClr val="3D3E3F"/>
                  </a:solidFill>
                  <a:latin typeface="+mn-lt"/>
                  <a:ea typeface="+mn-ea"/>
                  <a:cs typeface="+mn-cs"/>
                  <a:sym typeface="Cochin"/>
                </a:defRPr>
              </a:lvl1pPr>
            </a:lstStyle>
            <a:p>
              <a:pPr/>
              <a:r>
                <a:t>Toutes les informations sont sur le site web  qui est la référence !</a:t>
              </a:r>
            </a:p>
          </p:txBody>
        </p:sp>
        <p:pic>
          <p:nvPicPr>
            <p:cNvPr id="373" name=""/>
            <p:cNvPicPr>
              <a:picLocks noChangeAspect="0"/>
            </p:cNvPicPr>
            <p:nvPr/>
          </p:nvPicPr>
          <p:blipFill>
            <a:blip r:embed="rId2">
              <a:alphaModFix amt="90000"/>
              <a:extLst/>
            </a:blip>
            <a:stretch>
              <a:fillRect/>
            </a:stretch>
          </p:blipFill>
          <p:spPr>
            <a:xfrm>
              <a:off x="0" y="0"/>
              <a:ext cx="10541000" cy="1498600"/>
            </a:xfrm>
            <a:prstGeom prst="rect">
              <a:avLst/>
            </a:prstGeom>
            <a:effectLst/>
          </p:spPr>
        </p:pic>
      </p:gr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p:nvPr>
        </p:nvSpPr>
        <p:spPr>
          <a:xfrm>
            <a:off x="952500" y="3975100"/>
            <a:ext cx="11099800" cy="2159000"/>
          </a:xfrm>
          <a:prstGeom prst="rect">
            <a:avLst/>
          </a:prstGeom>
        </p:spPr>
        <p:txBody>
          <a:bodyPr/>
          <a:lstStyle/>
          <a:p>
            <a:pPr/>
            <a:r>
              <a:t>Développeur ?</a:t>
            </a:r>
          </a:p>
        </p:txBody>
      </p:sp>
      <p:sp>
        <p:nvSpPr>
          <p:cNvPr id="277" name="Shape 277"/>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8" name="Shape 278"/>
          <p:cNvSpPr/>
          <p:nvPr/>
        </p:nvSpPr>
        <p:spPr>
          <a:xfrm>
            <a:off x="685800" y="63881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defTabSz="584200">
              <a:defRPr sz="8000">
                <a:latin typeface="Helvetica Light"/>
                <a:ea typeface="Helvetica Light"/>
                <a:cs typeface="Helvetica Light"/>
                <a:sym typeface="Helvetica Light"/>
              </a:defRPr>
            </a:lvl1pPr>
          </a:lstStyle>
          <a:p>
            <a:pPr/>
            <a:r>
              <a:t>Aujourd’hui</a:t>
            </a:r>
          </a:p>
        </p:txBody>
      </p:sp>
      <p:sp>
        <p:nvSpPr>
          <p:cNvPr id="279" name="Shape 279"/>
          <p:cNvSpPr/>
          <p:nvPr/>
        </p:nvSpPr>
        <p:spPr>
          <a:xfrm>
            <a:off x="685800" y="1155700"/>
            <a:ext cx="11633201"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ctr" defTabSz="578358">
              <a:defRPr sz="5445">
                <a:latin typeface="Helvetica Light"/>
                <a:ea typeface="Helvetica Light"/>
                <a:cs typeface="Helvetica Light"/>
                <a:sym typeface="Helvetica Light"/>
              </a:defRPr>
            </a:pPr>
            <a:r>
              <a:t>Avant-propos, </a:t>
            </a:r>
          </a:p>
          <a:p>
            <a:pPr algn="ctr" defTabSz="578358">
              <a:defRPr sz="5445">
                <a:latin typeface="Helvetica Light"/>
                <a:ea typeface="Helvetica Light"/>
                <a:cs typeface="Helvetica Light"/>
                <a:sym typeface="Helvetica Light"/>
              </a:defRPr>
            </a:pPr>
            <a:r>
              <a:rPr sz="4257"/>
              <a:t>ou le pourquoi des cours Méthodologie et COO</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278"/>
                                        </p:tgtEl>
                                        <p:attrNameLst>
                                          <p:attrName>style.visibility</p:attrName>
                                        </p:attrNameLst>
                                      </p:cBhvr>
                                      <p:to>
                                        <p:strVal val="visible"/>
                                      </p:to>
                                    </p:set>
                                    <p:animEffect filter="box(out)" transition="in">
                                      <p:cBhvr>
                                        <p:cTn id="7"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title"/>
          </p:nvPr>
        </p:nvSpPr>
        <p:spPr>
          <a:xfrm>
            <a:off x="1016000" y="-546100"/>
            <a:ext cx="10972800" cy="3378200"/>
          </a:xfrm>
          <a:prstGeom prst="rect">
            <a:avLst/>
          </a:prstGeom>
        </p:spPr>
        <p:txBody>
          <a:bodyPr/>
          <a:lstStyle/>
          <a:p>
            <a:pPr/>
            <a:r>
              <a:t>Comprendre le client?</a:t>
            </a:r>
          </a:p>
          <a:p>
            <a:pPr/>
            <a:r>
              <a:t>Communiquer?</a:t>
            </a:r>
          </a:p>
        </p:txBody>
      </p:sp>
      <p:sp>
        <p:nvSpPr>
          <p:cNvPr id="378" name="Shape 378"/>
          <p:cNvSpPr/>
          <p:nvPr>
            <p:ph type="body" idx="1"/>
          </p:nvPr>
        </p:nvSpPr>
        <p:spPr>
          <a:xfrm>
            <a:off x="241300" y="2400300"/>
            <a:ext cx="12611100" cy="7226300"/>
          </a:xfrm>
          <a:prstGeom prst="rect">
            <a:avLst/>
          </a:prstGeom>
        </p:spPr>
        <p:txBody>
          <a:bodyPr>
            <a:normAutofit fontScale="100000" lnSpcReduction="0"/>
          </a:bodyPr>
          <a:lstStyle/>
          <a:p>
            <a:pPr marL="254000" indent="-254000" defTabSz="233679">
              <a:spcBef>
                <a:spcPts val="1500"/>
              </a:spcBef>
              <a:buSzPct val="125000"/>
              <a:buFont typeface="Lucida Grande"/>
              <a:buChar char="✓"/>
              <a:defRPr sz="2560"/>
            </a:pPr>
            <a:r>
              <a:rPr>
                <a:solidFill>
                  <a:srgbClr val="000000"/>
                </a:solidFill>
                <a:latin typeface="Helvetica"/>
                <a:ea typeface="Helvetica"/>
                <a:cs typeface="Helvetica"/>
                <a:sym typeface="Helvetica"/>
              </a:rPr>
              <a:t>Un </a:t>
            </a:r>
            <a:r>
              <a:rPr b="1">
                <a:solidFill>
                  <a:srgbClr val="000000"/>
                </a:solidFill>
                <a:latin typeface="Helvetica"/>
                <a:ea typeface="Helvetica"/>
                <a:cs typeface="Helvetica"/>
                <a:sym typeface="Helvetica"/>
              </a:rPr>
              <a:t>P.O (« Picture Owner »)</a:t>
            </a:r>
            <a:r>
              <a:rPr>
                <a:solidFill>
                  <a:srgbClr val="000000"/>
                </a:solidFill>
                <a:latin typeface="Helvetica"/>
                <a:ea typeface="Helvetica"/>
                <a:cs typeface="Helvetica"/>
                <a:sym typeface="Helvetica"/>
              </a:rPr>
              <a:t> communique, de manière verbale et en moins de 90s, sa vision du dessin.</a:t>
            </a:r>
            <a:r>
              <a:rPr u="sng">
                <a:solidFill>
                  <a:srgbClr val="000000"/>
                </a:solidFill>
                <a:latin typeface="Helvetica"/>
                <a:ea typeface="Helvetica"/>
                <a:cs typeface="Helvetica"/>
                <a:sym typeface="Helvetica"/>
              </a:rPr>
              <a:t> </a:t>
            </a:r>
            <a:endParaRPr u="sng">
              <a:solidFill>
                <a:srgbClr val="000000"/>
              </a:solidFill>
              <a:latin typeface="Helvetica"/>
              <a:ea typeface="Helvetica"/>
              <a:cs typeface="Helvetica"/>
              <a:sym typeface="Helvetica"/>
            </a:endParaRPr>
          </a:p>
          <a:p>
            <a:pPr marL="254000" indent="-254000" defTabSz="233679">
              <a:spcBef>
                <a:spcPts val="1500"/>
              </a:spcBef>
              <a:buSzPct val="125000"/>
              <a:buFont typeface="Lucida Grande"/>
              <a:buChar char="✓"/>
              <a:defRPr sz="2560"/>
            </a:pPr>
            <a:r>
              <a:rPr u="sng">
                <a:solidFill>
                  <a:srgbClr val="000000"/>
                </a:solidFill>
                <a:latin typeface="Helvetica"/>
                <a:ea typeface="Helvetica"/>
                <a:cs typeface="Helvetica"/>
                <a:sym typeface="Helvetica"/>
              </a:rPr>
              <a:t>En même temps</a:t>
            </a:r>
            <a:r>
              <a:rPr>
                <a:solidFill>
                  <a:srgbClr val="000000"/>
                </a:solidFill>
                <a:latin typeface="Helvetica"/>
                <a:ea typeface="Helvetica"/>
                <a:cs typeface="Helvetica"/>
                <a:sym typeface="Helvetica"/>
              </a:rPr>
              <a:t>, une équipe de </a:t>
            </a:r>
            <a:r>
              <a:rPr b="1">
                <a:solidFill>
                  <a:srgbClr val="000000"/>
                </a:solidFill>
                <a:latin typeface="Helvetica"/>
                <a:ea typeface="Helvetica"/>
                <a:cs typeface="Helvetica"/>
                <a:sym typeface="Helvetica"/>
              </a:rPr>
              <a:t>dessinateurs</a:t>
            </a:r>
            <a:r>
              <a:rPr>
                <a:solidFill>
                  <a:srgbClr val="000000"/>
                </a:solidFill>
                <a:latin typeface="Helvetica"/>
                <a:ea typeface="Helvetica"/>
                <a:cs typeface="Helvetica"/>
                <a:sym typeface="Helvetica"/>
              </a:rPr>
              <a:t> (les autres étudiants) dessinent ce qu’ils comprennent des exigences du PO.</a:t>
            </a:r>
          </a:p>
          <a:p>
            <a:pPr marL="0" indent="0" defTabSz="182880">
              <a:spcBef>
                <a:spcPts val="0"/>
              </a:spcBef>
              <a:buSzTx/>
              <a:buFont typeface="Lucida Grande"/>
              <a:buNone/>
              <a:defRPr sz="2560">
                <a:solidFill>
                  <a:srgbClr val="000000"/>
                </a:solidFill>
                <a:latin typeface="Helvetica"/>
                <a:ea typeface="Helvetica"/>
                <a:cs typeface="Helvetica"/>
                <a:sym typeface="Helvetica"/>
              </a:defRPr>
            </a:pPr>
          </a:p>
          <a:p>
            <a:pPr marL="0" indent="0" defTabSz="182880">
              <a:spcBef>
                <a:spcPts val="0"/>
              </a:spcBef>
              <a:buSzTx/>
              <a:buFont typeface="Lucida Grande"/>
              <a:buNone/>
              <a:defRPr sz="2560">
                <a:solidFill>
                  <a:srgbClr val="000000"/>
                </a:solidFill>
                <a:latin typeface="Helvetica"/>
                <a:ea typeface="Helvetica"/>
                <a:cs typeface="Helvetica"/>
                <a:sym typeface="Helvetica"/>
              </a:defRPr>
            </a:pPr>
          </a:p>
          <a:p>
            <a:pPr marL="0" indent="0" defTabSz="182880">
              <a:spcBef>
                <a:spcPts val="0"/>
              </a:spcBef>
              <a:buSzTx/>
              <a:buFont typeface="Lucida Grande"/>
              <a:buNone/>
              <a:defRPr sz="2560">
                <a:solidFill>
                  <a:srgbClr val="000000"/>
                </a:solidFill>
                <a:latin typeface="Helvetica"/>
                <a:ea typeface="Helvetica"/>
                <a:cs typeface="Helvetica"/>
                <a:sym typeface="Helvetica"/>
              </a:defRPr>
            </a:pPr>
            <a:endParaRPr b="1"/>
          </a:p>
          <a:p>
            <a:pPr marL="0" indent="0" defTabSz="182880">
              <a:spcBef>
                <a:spcPts val="0"/>
              </a:spcBef>
              <a:buSzTx/>
              <a:buFontTx/>
              <a:buNone/>
              <a:defRPr sz="2560">
                <a:solidFill>
                  <a:srgbClr val="000000"/>
                </a:solidFill>
                <a:latin typeface="Helvetica"/>
                <a:ea typeface="Helvetica"/>
                <a:cs typeface="Helvetica"/>
                <a:sym typeface="Helvetica"/>
              </a:defRPr>
            </a:pPr>
            <a:r>
              <a:rPr b="1"/>
              <a:t> </a:t>
            </a:r>
            <a:r>
              <a:t>Le PO lit d’abord le titre de la scène. A partir de ce moment, il a </a:t>
            </a:r>
            <a:r>
              <a:rPr b="1"/>
              <a:t>90 secondes</a:t>
            </a:r>
            <a:r>
              <a:t> pour décrire la scène aux dessinateurs. Il peut s’exprimer comme il le souhaite, sans restriction de vocabulaire mais ne peut</a:t>
            </a:r>
            <a:r>
              <a:rPr b="1"/>
              <a:t> ni faire de gestes, ni regarder les dessins en cours</a:t>
            </a:r>
            <a:r>
              <a:t>.</a:t>
            </a:r>
          </a:p>
          <a:p>
            <a:pPr marL="0" indent="0" defTabSz="182880">
              <a:spcBef>
                <a:spcPts val="0"/>
              </a:spcBef>
              <a:buSzTx/>
              <a:buFontTx/>
              <a:buNone/>
              <a:defRPr sz="2560">
                <a:solidFill>
                  <a:srgbClr val="000000"/>
                </a:solidFill>
                <a:latin typeface="Helvetica"/>
                <a:ea typeface="Helvetica"/>
                <a:cs typeface="Helvetica"/>
                <a:sym typeface="Helvetica"/>
              </a:defRPr>
            </a:pPr>
            <a:r>
              <a:t>Les dessinateurs doivent représenter la scène décrite par le PO. Il ne doivent ni parler, ni de manière générale, interagir avec le PO ou les autres dessinateurs.</a:t>
            </a:r>
          </a:p>
          <a:p>
            <a:pPr marL="0" indent="0" defTabSz="182880">
              <a:spcBef>
                <a:spcPts val="0"/>
              </a:spcBef>
              <a:buSzTx/>
              <a:buFontTx/>
              <a:buNone/>
              <a:defRPr sz="2560">
                <a:solidFill>
                  <a:srgbClr val="000000"/>
                </a:solidFill>
                <a:latin typeface="Helvetica"/>
                <a:ea typeface="Helvetica"/>
                <a:cs typeface="Helvetica"/>
                <a:sym typeface="Helvetica"/>
              </a:defRPr>
            </a:pPr>
            <a:r>
              <a:t>Dès que le temps est écoulé, les dessinateurs posent leurs crayons et le PO interrompt sa description.</a:t>
            </a:r>
          </a:p>
          <a:p>
            <a:pPr marL="0" indent="0" defTabSz="182880">
              <a:spcBef>
                <a:spcPts val="0"/>
              </a:spcBef>
              <a:buSzTx/>
              <a:buFontTx/>
              <a:buNone/>
              <a:defRPr sz="2560">
                <a:solidFill>
                  <a:srgbClr val="000000"/>
                </a:solidFill>
                <a:latin typeface="Helvetica"/>
                <a:ea typeface="Helvetica"/>
                <a:cs typeface="Helvetica"/>
                <a:sym typeface="Helvetica"/>
              </a:defRPr>
            </a:pPr>
          </a:p>
          <a:p>
            <a:pPr marL="0" indent="0" defTabSz="182880">
              <a:spcBef>
                <a:spcPts val="0"/>
              </a:spcBef>
              <a:buSzTx/>
              <a:buFontTx/>
              <a:buNone/>
              <a:defRPr sz="2560">
                <a:solidFill>
                  <a:srgbClr val="000000"/>
                </a:solidFill>
                <a:latin typeface="Helvetica"/>
                <a:ea typeface="Helvetica"/>
                <a:cs typeface="Helvetica"/>
                <a:sym typeface="Helvetica"/>
              </a:defRPr>
            </a:pPr>
          </a:p>
          <a:p>
            <a:pPr marL="0" indent="0" defTabSz="182880">
              <a:spcBef>
                <a:spcPts val="0"/>
              </a:spcBef>
              <a:buSzTx/>
              <a:buFontTx/>
              <a:buNone/>
              <a:defRPr sz="2560">
                <a:solidFill>
                  <a:srgbClr val="000000"/>
                </a:solidFill>
                <a:latin typeface="Helvetica"/>
                <a:ea typeface="Helvetica"/>
                <a:cs typeface="Helvetica"/>
                <a:sym typeface="Helvetica"/>
              </a:defRPr>
            </a:pPr>
            <a:r>
              <a:t>Chaque dessinateur passe son dessin à son voisin. Chaque dessinateur se trouve ainsi avec le dessin d’un autre joueur et le pose bien visible devant lui. Les dessinateurs changent de casquette et deviennent des Inspecteurs Qualité. </a:t>
            </a:r>
          </a:p>
          <a:p>
            <a:pPr marL="0" indent="0" defTabSz="182880">
              <a:spcBef>
                <a:spcPts val="0"/>
              </a:spcBef>
              <a:buSzTx/>
              <a:buFontTx/>
              <a:buNone/>
              <a:defRPr sz="2560">
                <a:solidFill>
                  <a:srgbClr val="000000"/>
                </a:solidFill>
                <a:latin typeface="Helvetica"/>
                <a:ea typeface="Helvetica"/>
                <a:cs typeface="Helvetica"/>
                <a:sym typeface="Helvetica"/>
              </a:defRPr>
            </a:pPr>
            <a:r>
              <a:t>L’enseignant énumère un à un dans l’ordre, chacun des dix critères, en indiquant bien les numéros.</a:t>
            </a:r>
          </a:p>
          <a:p>
            <a:pPr marL="0" indent="0" defTabSz="182880">
              <a:spcBef>
                <a:spcPts val="0"/>
              </a:spcBef>
              <a:buSzTx/>
              <a:buFontTx/>
              <a:buNone/>
              <a:defRPr sz="2560">
                <a:solidFill>
                  <a:srgbClr val="000000"/>
                </a:solidFill>
                <a:latin typeface="Helvetica"/>
                <a:ea typeface="Helvetica"/>
                <a:cs typeface="Helvetica"/>
                <a:sym typeface="Helvetica"/>
              </a:defRPr>
            </a:pPr>
            <a:r>
              <a:t>Pour chaque critère, les juges doivent apprécier s’il est respecté ou non. </a:t>
            </a:r>
          </a:p>
          <a:p>
            <a:pPr marL="0" indent="0" defTabSz="182880">
              <a:spcBef>
                <a:spcPts val="0"/>
              </a:spcBef>
              <a:buSzTx/>
              <a:buFontTx/>
              <a:buNone/>
              <a:defRPr sz="2560">
                <a:solidFill>
                  <a:srgbClr val="000000"/>
                </a:solidFill>
                <a:latin typeface="Helvetica"/>
                <a:ea typeface="Helvetica"/>
                <a:cs typeface="Helvetica"/>
                <a:sym typeface="Helvetica"/>
              </a:defRPr>
            </a:pPr>
            <a:r>
              <a:t>Durant cette phase, seul le PO est autorisé à consulter la carte scène. Le PO ne doit pas intervenir dans les décisions des juges. Il ne peut ni aider à clarifier un critère, ni montrer le dessin original de la scène. La décision du juge est inattaquable. </a:t>
            </a:r>
          </a:p>
          <a:p>
            <a:pPr marL="0" indent="0" defTabSz="182880">
              <a:spcBef>
                <a:spcPts val="0"/>
              </a:spcBef>
              <a:buSzTx/>
              <a:buFontTx/>
              <a:buNone/>
              <a:defRPr sz="2560">
                <a:solidFill>
                  <a:srgbClr val="000000"/>
                </a:solidFill>
                <a:latin typeface="Helvetica"/>
                <a:ea typeface="Helvetica"/>
                <a:cs typeface="Helvetica"/>
                <a:sym typeface="Helvetica"/>
              </a:defRPr>
            </a:pPr>
          </a:p>
          <a:p>
            <a:pPr marL="0" indent="0" defTabSz="182880">
              <a:spcBef>
                <a:spcPts val="0"/>
              </a:spcBef>
              <a:buSzTx/>
              <a:buFontTx/>
              <a:buNone/>
              <a:defRPr sz="2560">
                <a:solidFill>
                  <a:srgbClr val="000000"/>
                </a:solidFill>
                <a:latin typeface="Helvetica"/>
                <a:ea typeface="Helvetica"/>
                <a:cs typeface="Helvetica"/>
                <a:sym typeface="Helvetica"/>
              </a:defRPr>
            </a:pPr>
            <a:r>
              <a:t>3) Score :</a:t>
            </a:r>
          </a:p>
          <a:p>
            <a:pPr marL="0" indent="0" defTabSz="182880">
              <a:spcBef>
                <a:spcPts val="0"/>
              </a:spcBef>
              <a:buSzTx/>
              <a:buFontTx/>
              <a:buNone/>
              <a:defRPr sz="2560">
                <a:solidFill>
                  <a:srgbClr val="000000"/>
                </a:solidFill>
                <a:latin typeface="Helvetica"/>
                <a:ea typeface="Helvetica"/>
                <a:cs typeface="Helvetica"/>
                <a:sym typeface="Helvetica"/>
              </a:defRPr>
            </a:pPr>
          </a:p>
          <a:p>
            <a:pPr marL="0" indent="0" defTabSz="182880">
              <a:spcBef>
                <a:spcPts val="0"/>
              </a:spcBef>
              <a:buSzTx/>
              <a:buFontTx/>
              <a:buNone/>
              <a:defRPr sz="2560">
                <a:solidFill>
                  <a:srgbClr val="000000"/>
                </a:solidFill>
                <a:latin typeface="Helvetica"/>
                <a:ea typeface="Helvetica"/>
                <a:cs typeface="Helvetica"/>
                <a:sym typeface="Helvetica"/>
              </a:defRPr>
            </a:pPr>
            <a:r>
              <a:t>Chaque dessinateur marque 1 point par critère respecté. Le PO gagne 1 point pour chaque critère qui a été respecté par au moins au dessinateur. Si plusieurs dessinateurs ont respecté un même critère, le PO ne marque quant même qu’un seul point.</a:t>
            </a:r>
          </a:p>
          <a:p>
            <a:pPr marL="0" indent="0" defTabSz="182880">
              <a:spcBef>
                <a:spcPts val="0"/>
              </a:spcBef>
              <a:buSzTx/>
              <a:buFontTx/>
              <a:buNone/>
              <a:defRPr sz="2560">
                <a:solidFill>
                  <a:srgbClr val="000000"/>
                </a:solidFill>
                <a:latin typeface="Helvetica"/>
                <a:ea typeface="Helvetica"/>
                <a:cs typeface="Helvetica"/>
                <a:sym typeface="Helvetica"/>
              </a:defRPr>
            </a:pPr>
          </a:p>
          <a:p>
            <a:pPr marL="0" indent="0" defTabSz="182880">
              <a:spcBef>
                <a:spcPts val="0"/>
              </a:spcBef>
              <a:buSzTx/>
              <a:buFontTx/>
              <a:buNone/>
              <a:defRPr sz="2560">
                <a:solidFill>
                  <a:srgbClr val="000000"/>
                </a:solidFill>
                <a:latin typeface="Helvetica"/>
                <a:ea typeface="Helvetica"/>
                <a:cs typeface="Helvetica"/>
                <a:sym typeface="Helvetica"/>
              </a:defRPr>
            </a:pPr>
            <a:r>
              <a:t>4) Fin :</a:t>
            </a:r>
          </a:p>
          <a:p>
            <a:pPr marL="0" indent="0" defTabSz="182880">
              <a:spcBef>
                <a:spcPts val="0"/>
              </a:spcBef>
              <a:buSzTx/>
              <a:buFontTx/>
              <a:buNone/>
              <a:defRPr sz="2560">
                <a:solidFill>
                  <a:srgbClr val="000000"/>
                </a:solidFill>
                <a:latin typeface="Helvetica"/>
                <a:ea typeface="Helvetica"/>
                <a:cs typeface="Helvetica"/>
                <a:sym typeface="Helvetica"/>
              </a:defRPr>
            </a:pPr>
          </a:p>
          <a:p>
            <a:pPr marL="0" indent="0" defTabSz="182880">
              <a:spcBef>
                <a:spcPts val="0"/>
              </a:spcBef>
              <a:buSzTx/>
              <a:buFontTx/>
              <a:buNone/>
              <a:defRPr sz="2560">
                <a:solidFill>
                  <a:srgbClr val="000000"/>
                </a:solidFill>
                <a:latin typeface="Helvetica"/>
                <a:ea typeface="Helvetica"/>
                <a:cs typeface="Helvetica"/>
                <a:sym typeface="Helvetica"/>
              </a:defRPr>
            </a:pPr>
            <a:r>
              <a:t>Le PO ou l’enseignant révèle ensuite le dessin original (au vidéoprojecteur ça serait le top :))  et on en tire les enseignements ! On peut également rejouer selon le temps qu’il reste avec une autre image.</a:t>
            </a:r>
          </a:p>
          <a:p>
            <a:pPr marL="0" indent="0" defTabSz="182880">
              <a:spcBef>
                <a:spcPts val="0"/>
              </a:spcBef>
              <a:buSzTx/>
              <a:buFontTx/>
              <a:buNone/>
              <a:defRPr sz="2560">
                <a:solidFill>
                  <a:srgbClr val="000000"/>
                </a:solidFill>
                <a:latin typeface="Helvetica"/>
                <a:ea typeface="Helvetica"/>
                <a:cs typeface="Helvetica"/>
                <a:sym typeface="Helvetica"/>
              </a:defRPr>
            </a:pPr>
          </a:p>
          <a:p>
            <a:pPr marL="0" indent="0" defTabSz="182880">
              <a:spcBef>
                <a:spcPts val="0"/>
              </a:spcBef>
              <a:buSzTx/>
              <a:buFontTx/>
              <a:buNone/>
              <a:defRPr b="1" sz="2560">
                <a:solidFill>
                  <a:srgbClr val="000000"/>
                </a:solidFill>
                <a:latin typeface="Helvetica"/>
                <a:ea typeface="Helvetica"/>
                <a:cs typeface="Helvetica"/>
                <a:sym typeface="Helvetica"/>
              </a:defRPr>
            </a:pPr>
            <a:r>
              <a:t>Enseignement :</a:t>
            </a:r>
            <a:endParaRPr b="0"/>
          </a:p>
          <a:p>
            <a:pPr marL="0" indent="0" defTabSz="182880">
              <a:spcBef>
                <a:spcPts val="0"/>
              </a:spcBef>
              <a:buSzTx/>
              <a:buFontTx/>
              <a:buNone/>
              <a:defRPr sz="2560">
                <a:solidFill>
                  <a:srgbClr val="000000"/>
                </a:solidFill>
                <a:latin typeface="Helvetica"/>
                <a:ea typeface="Helvetica"/>
                <a:cs typeface="Helvetica"/>
                <a:sym typeface="Helvetica"/>
              </a:defRPr>
            </a:pPr>
          </a:p>
          <a:p>
            <a:pPr marL="0" indent="0" defTabSz="182880">
              <a:spcBef>
                <a:spcPts val="0"/>
              </a:spcBef>
              <a:buSzTx/>
              <a:buFontTx/>
              <a:buNone/>
              <a:defRPr sz="2560">
                <a:solidFill>
                  <a:srgbClr val="000000"/>
                </a:solidFill>
                <a:latin typeface="Helvetica"/>
                <a:ea typeface="Helvetica"/>
                <a:cs typeface="Helvetica"/>
                <a:sym typeface="Helvetica"/>
              </a:defRPr>
            </a:pPr>
            <a:r>
              <a:t>Les échanges entre entre un Product Owner et une équipe de développeur afin de comprendre la vision client et donc produire ce qui est attendu ! Une communication uni-directionnelle PO -&gt; Développeurs ne peut pas fonctionner.</a:t>
            </a:r>
          </a:p>
        </p:txBody>
      </p:sp>
      <p:sp>
        <p:nvSpPr>
          <p:cNvPr id="379" name="Shape 37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0" name="Shape 380"/>
          <p:cNvSpPr/>
          <p:nvPr/>
        </p:nvSpPr>
        <p:spPr>
          <a:xfrm>
            <a:off x="758850" y="4476750"/>
            <a:ext cx="11576000" cy="800100"/>
          </a:xfrm>
          <a:prstGeom prst="rect">
            <a:avLst/>
          </a:prstGeom>
          <a:solidFill>
            <a:srgbClr val="FFD479">
              <a:alpha val="90000"/>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584200">
              <a:spcBef>
                <a:spcPts val="3800"/>
              </a:spcBef>
              <a:buFont typeface="Lucida Grande"/>
              <a:defRPr sz="4800">
                <a:latin typeface="+mn-lt"/>
                <a:ea typeface="+mn-ea"/>
                <a:cs typeface="+mn-cs"/>
                <a:sym typeface="Cochin"/>
              </a:defRPr>
            </a:pPr>
            <a:r>
              <a:t> les dessinateurs ne doivent pas voir le dessin.</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title"/>
          </p:nvPr>
        </p:nvSpPr>
        <p:spPr>
          <a:xfrm>
            <a:off x="1016000" y="-546100"/>
            <a:ext cx="10972800" cy="3378200"/>
          </a:xfrm>
          <a:prstGeom prst="rect">
            <a:avLst/>
          </a:prstGeom>
        </p:spPr>
        <p:txBody>
          <a:bodyPr/>
          <a:lstStyle/>
          <a:p>
            <a:pPr/>
            <a:r>
              <a:t>Comprendre le client?</a:t>
            </a:r>
          </a:p>
          <a:p>
            <a:pPr/>
            <a:r>
              <a:t>Communiquer?</a:t>
            </a:r>
          </a:p>
        </p:txBody>
      </p:sp>
      <p:sp>
        <p:nvSpPr>
          <p:cNvPr id="383" name="Shape 383"/>
          <p:cNvSpPr/>
          <p:nvPr>
            <p:ph type="body" idx="1"/>
          </p:nvPr>
        </p:nvSpPr>
        <p:spPr>
          <a:xfrm>
            <a:off x="228600" y="2527300"/>
            <a:ext cx="12484100" cy="6845300"/>
          </a:xfrm>
          <a:prstGeom prst="rect">
            <a:avLst/>
          </a:prstGeom>
        </p:spPr>
        <p:txBody>
          <a:bodyPr>
            <a:normAutofit fontScale="100000" lnSpcReduction="0"/>
          </a:bodyPr>
          <a:lstStyle/>
          <a:p>
            <a:pPr marL="0" indent="0" defTabSz="182880">
              <a:spcBef>
                <a:spcPts val="0"/>
              </a:spcBef>
              <a:buSzTx/>
              <a:buFontTx/>
              <a:buNone/>
              <a:defRPr sz="960">
                <a:solidFill>
                  <a:srgbClr val="000000"/>
                </a:solidFill>
                <a:latin typeface="Helvetica"/>
                <a:ea typeface="Helvetica"/>
                <a:cs typeface="Helvetica"/>
                <a:sym typeface="Helvetica"/>
              </a:defRPr>
            </a:pPr>
            <a:r>
              <a:rPr sz="2720"/>
              <a:t>1. Chaque d</a:t>
            </a:r>
            <a:r>
              <a:rPr b="1" sz="2720"/>
              <a:t>essinateur passe son dessin à son voisin</a:t>
            </a:r>
            <a:r>
              <a:rPr sz="2720"/>
              <a:t>. Chaque dessinateur se trouve ainsi avec le dessin d’un autre joueur et le pose bien visible devant lui. </a:t>
            </a:r>
            <a:endParaRPr sz="2720"/>
          </a:p>
          <a:p>
            <a:pPr marL="0" indent="0" defTabSz="182880">
              <a:spcBef>
                <a:spcPts val="0"/>
              </a:spcBef>
              <a:buSzTx/>
              <a:buFontTx/>
              <a:buNone/>
              <a:defRPr sz="960">
                <a:solidFill>
                  <a:srgbClr val="000000"/>
                </a:solidFill>
                <a:latin typeface="Helvetica"/>
                <a:ea typeface="Helvetica"/>
                <a:cs typeface="Helvetica"/>
                <a:sym typeface="Helvetica"/>
              </a:defRPr>
            </a:pPr>
            <a:r>
              <a:rPr sz="2720"/>
              <a:t>2. Les dessinateurs deviennent des </a:t>
            </a:r>
            <a:r>
              <a:rPr b="1" sz="2720"/>
              <a:t>Inspecteurs Qualité. </a:t>
            </a:r>
            <a:endParaRPr sz="2720"/>
          </a:p>
          <a:p>
            <a:pPr marL="0" indent="0" defTabSz="182880">
              <a:spcBef>
                <a:spcPts val="0"/>
              </a:spcBef>
              <a:buSzTx/>
              <a:buFontTx/>
              <a:buNone/>
              <a:defRPr sz="960">
                <a:solidFill>
                  <a:srgbClr val="000000"/>
                </a:solidFill>
                <a:latin typeface="Helvetica"/>
                <a:ea typeface="Helvetica"/>
                <a:cs typeface="Helvetica"/>
                <a:sym typeface="Helvetica"/>
              </a:defRPr>
            </a:pPr>
            <a:r>
              <a:rPr sz="2720"/>
              <a:t>3. L’enseignant énumère un à un dans l’ordre, chacun des dix critères, en indiquant bien les numéros.</a:t>
            </a:r>
            <a:endParaRPr sz="2720"/>
          </a:p>
          <a:p>
            <a:pPr marL="0" indent="0" defTabSz="182880">
              <a:spcBef>
                <a:spcPts val="0"/>
              </a:spcBef>
              <a:buSzTx/>
              <a:buFontTx/>
              <a:buNone/>
              <a:defRPr sz="960">
                <a:solidFill>
                  <a:srgbClr val="000000"/>
                </a:solidFill>
                <a:latin typeface="Helvetica"/>
                <a:ea typeface="Helvetica"/>
                <a:cs typeface="Helvetica"/>
                <a:sym typeface="Helvetica"/>
              </a:defRPr>
            </a:pPr>
            <a:r>
              <a:rPr sz="2720"/>
              <a:t>Pour chaque critère, les </a:t>
            </a:r>
            <a:r>
              <a:rPr b="1" sz="2720"/>
              <a:t>Inspecteurs</a:t>
            </a:r>
            <a:r>
              <a:rPr sz="2720"/>
              <a:t> doivent apprécier s’il est respecté ou non. </a:t>
            </a:r>
            <a:endParaRPr sz="2720"/>
          </a:p>
          <a:p>
            <a:pPr marL="0" indent="0" defTabSz="182880">
              <a:spcBef>
                <a:spcPts val="0"/>
              </a:spcBef>
              <a:buSzTx/>
              <a:buFontTx/>
              <a:buNone/>
              <a:defRPr sz="960">
                <a:solidFill>
                  <a:srgbClr val="000000"/>
                </a:solidFill>
                <a:latin typeface="Helvetica"/>
                <a:ea typeface="Helvetica"/>
                <a:cs typeface="Helvetica"/>
                <a:sym typeface="Helvetica"/>
              </a:defRPr>
            </a:pPr>
            <a:endParaRPr sz="2720"/>
          </a:p>
          <a:p>
            <a:pPr marL="0" indent="0" defTabSz="182880">
              <a:spcBef>
                <a:spcPts val="0"/>
              </a:spcBef>
              <a:buSzTx/>
              <a:buFontTx/>
              <a:buNone/>
              <a:defRPr sz="960">
                <a:solidFill>
                  <a:srgbClr val="000000"/>
                </a:solidFill>
                <a:latin typeface="Helvetica"/>
                <a:ea typeface="Helvetica"/>
                <a:cs typeface="Helvetica"/>
                <a:sym typeface="Helvetica"/>
              </a:defRPr>
            </a:pPr>
            <a:r>
              <a:rPr sz="2720"/>
              <a:t>Durant cette phase, seul le PO est autorisé à consulter la carte scène. Il ne doit pas intervenir dans les décisions des inspecteurs. Il ne peut ni aider à clarifier un critère, ni montrer le dessin original de la scène. La décision d’un inspecteur est inattaquable. </a:t>
            </a:r>
            <a:endParaRPr sz="2720"/>
          </a:p>
          <a:p>
            <a:pPr marL="508000" indent="-508000" defTabSz="233679">
              <a:spcBef>
                <a:spcPts val="1500"/>
              </a:spcBef>
              <a:buFont typeface="Zapf Dingbats"/>
              <a:buChar char="➡"/>
              <a:defRPr sz="1360">
                <a:solidFill>
                  <a:srgbClr val="000000"/>
                </a:solidFill>
                <a:latin typeface="Helvetica"/>
                <a:ea typeface="Helvetica"/>
                <a:cs typeface="Helvetica"/>
                <a:sym typeface="Helvetica"/>
              </a:defRPr>
            </a:pPr>
            <a:r>
              <a:rPr sz="2720"/>
              <a:t>Chaque dessinateur marque 1 point par critère respecté. </a:t>
            </a:r>
            <a:endParaRPr sz="2720"/>
          </a:p>
          <a:p>
            <a:pPr marL="508000" indent="-508000" defTabSz="233679">
              <a:spcBef>
                <a:spcPts val="1500"/>
              </a:spcBef>
              <a:buFont typeface="Zapf Dingbats"/>
              <a:buChar char="➡"/>
              <a:defRPr sz="1360">
                <a:solidFill>
                  <a:srgbClr val="000000"/>
                </a:solidFill>
                <a:latin typeface="Helvetica"/>
                <a:ea typeface="Helvetica"/>
                <a:cs typeface="Helvetica"/>
                <a:sym typeface="Helvetica"/>
              </a:defRPr>
            </a:pPr>
            <a:r>
              <a:rPr sz="2720"/>
              <a:t>Le PO gagne 1 point pour chaque critère qui a été respecté par au moins au dessinateur. Si plusieurs dessinateurs ont respecté un même critère, le PO ne marque quant même qu’un seul point.</a:t>
            </a:r>
          </a:p>
        </p:txBody>
      </p:sp>
      <p:sp>
        <p:nvSpPr>
          <p:cNvPr id="384" name="Shape 38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86" name="Shape 38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7" name="droppedImage.png"/>
          <p:cNvPicPr>
            <a:picLocks noChangeAspect="1"/>
          </p:cNvPicPr>
          <p:nvPr/>
        </p:nvPicPr>
        <p:blipFill>
          <a:blip r:embed="rId2">
            <a:extLst/>
          </a:blip>
          <a:stretch>
            <a:fillRect/>
          </a:stretch>
        </p:blipFill>
        <p:spPr>
          <a:xfrm>
            <a:off x="393700" y="0"/>
            <a:ext cx="6261100" cy="7349536"/>
          </a:xfrm>
          <a:prstGeom prst="rect">
            <a:avLst/>
          </a:prstGeom>
          <a:ln w="12700">
            <a:miter lim="400000"/>
          </a:ln>
        </p:spPr>
      </p:pic>
      <p:pic>
        <p:nvPicPr>
          <p:cNvPr id="388" name="droppedImage.png"/>
          <p:cNvPicPr>
            <a:picLocks noChangeAspect="1"/>
          </p:cNvPicPr>
          <p:nvPr/>
        </p:nvPicPr>
        <p:blipFill>
          <a:blip r:embed="rId3">
            <a:extLst/>
          </a:blip>
          <a:stretch>
            <a:fillRect/>
          </a:stretch>
        </p:blipFill>
        <p:spPr>
          <a:xfrm>
            <a:off x="6832600" y="0"/>
            <a:ext cx="6324600" cy="9271000"/>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90" name="Shape 390"/>
          <p:cNvSpPr/>
          <p:nvPr>
            <p:ph type="title"/>
          </p:nvPr>
        </p:nvSpPr>
        <p:spPr>
          <a:prstGeom prst="rect">
            <a:avLst/>
          </a:prstGeom>
        </p:spPr>
        <p:txBody>
          <a:bodyPr/>
          <a:lstStyle/>
          <a:p>
            <a:pPr/>
          </a:p>
        </p:txBody>
      </p:sp>
      <p:sp>
        <p:nvSpPr>
          <p:cNvPr id="391" name="Shape 391"/>
          <p:cNvSpPr/>
          <p:nvPr>
            <p:ph type="body" sz="half" idx="1"/>
          </p:nvPr>
        </p:nvSpPr>
        <p:spPr>
          <a:prstGeom prst="rect">
            <a:avLst/>
          </a:prstGeom>
        </p:spPr>
        <p:txBody>
          <a:bodyPr/>
          <a:lstStyle/>
          <a:p>
            <a:pPr/>
          </a:p>
        </p:txBody>
      </p:sp>
      <p:sp>
        <p:nvSpPr>
          <p:cNvPr id="392" name="Shape 392"/>
          <p:cNvSpPr/>
          <p:nvPr>
            <p:ph type="sldNum" sz="quarter" idx="2"/>
          </p:nvPr>
        </p:nvSpPr>
        <p:spPr>
          <a:xfrm>
            <a:off x="6354203" y="9258300"/>
            <a:ext cx="283694" cy="3683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3" name="pasted-image.png"/>
          <p:cNvPicPr>
            <a:picLocks noChangeAspect="1"/>
          </p:cNvPicPr>
          <p:nvPr/>
        </p:nvPicPr>
        <p:blipFill>
          <a:blip r:embed="rId2">
            <a:extLst/>
          </a:blip>
          <a:stretch>
            <a:fillRect/>
          </a:stretch>
        </p:blipFill>
        <p:spPr>
          <a:xfrm>
            <a:off x="2105728" y="-95250"/>
            <a:ext cx="9098144" cy="9753600"/>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6" name="pasted-image.png"/>
          <p:cNvPicPr>
            <a:picLocks noChangeAspect="1"/>
          </p:cNvPicPr>
          <p:nvPr/>
        </p:nvPicPr>
        <p:blipFill>
          <a:blip r:embed="rId2">
            <a:extLst/>
          </a:blip>
          <a:stretch>
            <a:fillRect/>
          </a:stretch>
        </p:blipFill>
        <p:spPr>
          <a:xfrm>
            <a:off x="2591729" y="296901"/>
            <a:ext cx="8247814" cy="17447297"/>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title"/>
          </p:nvPr>
        </p:nvSpPr>
        <p:spPr>
          <a:prstGeom prst="rect">
            <a:avLst/>
          </a:prstGeom>
        </p:spPr>
        <p:txBody>
          <a:bodyPr/>
          <a:lstStyle/>
          <a:p>
            <a:pPr/>
          </a:p>
        </p:txBody>
      </p:sp>
      <p:sp>
        <p:nvSpPr>
          <p:cNvPr id="399" name="Shape 399"/>
          <p:cNvSpPr/>
          <p:nvPr>
            <p:ph type="body" sz="half" idx="1"/>
          </p:nvPr>
        </p:nvSpPr>
        <p:spPr>
          <a:prstGeom prst="rect">
            <a:avLst/>
          </a:prstGeom>
        </p:spPr>
        <p:txBody>
          <a:bodyPr/>
          <a:lstStyle/>
          <a:p>
            <a:pPr/>
          </a:p>
        </p:txBody>
      </p:sp>
      <p:sp>
        <p:nvSpPr>
          <p:cNvPr id="400" name="Shape 40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1" name="droppedImage.png"/>
          <p:cNvPicPr>
            <a:picLocks noChangeAspect="1"/>
          </p:cNvPicPr>
          <p:nvPr/>
        </p:nvPicPr>
        <p:blipFill>
          <a:blip r:embed="rId2">
            <a:extLst/>
          </a:blip>
          <a:stretch>
            <a:fillRect/>
          </a:stretch>
        </p:blipFill>
        <p:spPr>
          <a:xfrm>
            <a:off x="2828073" y="396487"/>
            <a:ext cx="6324601" cy="9271001"/>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03" name="Shape 403"/>
          <p:cNvSpPr/>
          <p:nvPr>
            <p:ph type="title"/>
          </p:nvPr>
        </p:nvSpPr>
        <p:spPr>
          <a:prstGeom prst="rect">
            <a:avLst/>
          </a:prstGeom>
        </p:spPr>
        <p:txBody>
          <a:bodyPr/>
          <a:lstStyle/>
          <a:p>
            <a:pPr/>
          </a:p>
        </p:txBody>
      </p:sp>
      <p:sp>
        <p:nvSpPr>
          <p:cNvPr id="404" name="Shape 404"/>
          <p:cNvSpPr/>
          <p:nvPr>
            <p:ph type="body" sz="half" idx="1"/>
          </p:nvPr>
        </p:nvSpPr>
        <p:spPr>
          <a:prstGeom prst="rect">
            <a:avLst/>
          </a:prstGeom>
        </p:spPr>
        <p:txBody>
          <a:bodyPr/>
          <a:lstStyle/>
          <a:p>
            <a:pPr/>
          </a:p>
        </p:txBody>
      </p:sp>
      <p:sp>
        <p:nvSpPr>
          <p:cNvPr id="405" name="Shape 405"/>
          <p:cNvSpPr/>
          <p:nvPr>
            <p:ph type="sldNum" sz="quarter" idx="2"/>
          </p:nvPr>
        </p:nvSpPr>
        <p:spPr>
          <a:xfrm>
            <a:off x="6354203" y="9258300"/>
            <a:ext cx="283694" cy="3683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6" name="pasted-image.png"/>
          <p:cNvPicPr>
            <a:picLocks noChangeAspect="1"/>
          </p:cNvPicPr>
          <p:nvPr/>
        </p:nvPicPr>
        <p:blipFill>
          <a:blip r:embed="rId3">
            <a:extLst/>
          </a:blip>
          <a:stretch>
            <a:fillRect/>
          </a:stretch>
        </p:blipFill>
        <p:spPr>
          <a:xfrm>
            <a:off x="5912145" y="63500"/>
            <a:ext cx="6463710" cy="9505454"/>
          </a:xfrm>
          <a:prstGeom prst="rect">
            <a:avLst/>
          </a:prstGeom>
          <a:ln w="12700">
            <a:miter lim="400000"/>
          </a:ln>
        </p:spPr>
      </p:pic>
      <p:pic>
        <p:nvPicPr>
          <p:cNvPr id="407" name="pasted-image.png"/>
          <p:cNvPicPr>
            <a:picLocks noChangeAspect="1"/>
          </p:cNvPicPr>
          <p:nvPr/>
        </p:nvPicPr>
        <p:blipFill>
          <a:blip r:embed="rId4">
            <a:extLst/>
          </a:blip>
          <a:stretch>
            <a:fillRect/>
          </a:stretch>
        </p:blipFill>
        <p:spPr>
          <a:xfrm>
            <a:off x="327728" y="24448"/>
            <a:ext cx="5771041" cy="6186804"/>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2" name="pasted-image.png"/>
          <p:cNvPicPr>
            <a:picLocks noChangeAspect="1"/>
          </p:cNvPicPr>
          <p:nvPr/>
        </p:nvPicPr>
        <p:blipFill>
          <a:blip r:embed="rId2">
            <a:extLst/>
          </a:blip>
          <a:stretch>
            <a:fillRect/>
          </a:stretch>
        </p:blipFill>
        <p:spPr>
          <a:xfrm>
            <a:off x="-11692" y="-131658"/>
            <a:ext cx="13040884" cy="10432708"/>
          </a:xfrm>
          <a:prstGeom prst="rect">
            <a:avLst/>
          </a:prstGeom>
          <a:ln w="12700">
            <a:miter lim="400000"/>
          </a:ln>
        </p:spPr>
      </p:pic>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14" name="Shape 414"/>
          <p:cNvSpPr/>
          <p:nvPr>
            <p:ph type="title"/>
          </p:nvPr>
        </p:nvSpPr>
        <p:spPr>
          <a:xfrm>
            <a:off x="736600" y="-215900"/>
            <a:ext cx="11836400" cy="3378200"/>
          </a:xfrm>
          <a:prstGeom prst="rect">
            <a:avLst/>
          </a:prstGeom>
        </p:spPr>
        <p:txBody>
          <a:bodyPr/>
          <a:lstStyle/>
          <a:p>
            <a:pPr/>
            <a:r>
              <a:t>Que faudrait-il faire pour améliorer les résultats?</a:t>
            </a:r>
          </a:p>
        </p:txBody>
      </p:sp>
      <p:sp>
        <p:nvSpPr>
          <p:cNvPr id="415" name="Shape 41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19" name="Shape 419"/>
          <p:cNvSpPr/>
          <p:nvPr>
            <p:ph type="title"/>
          </p:nvPr>
        </p:nvSpPr>
        <p:spPr>
          <a:prstGeom prst="rect">
            <a:avLst/>
          </a:prstGeom>
        </p:spPr>
        <p:txBody>
          <a:bodyPr/>
          <a:lstStyle/>
          <a:p>
            <a:pPr/>
            <a:r>
              <a:t>User Stories</a:t>
            </a:r>
          </a:p>
        </p:txBody>
      </p:sp>
      <p:sp>
        <p:nvSpPr>
          <p:cNvPr id="420" name="Shape 42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title"/>
          </p:nvPr>
        </p:nvSpPr>
        <p:spPr>
          <a:prstGeom prst="rect">
            <a:avLst/>
          </a:prstGeom>
        </p:spPr>
        <p:txBody>
          <a:bodyPr/>
          <a:lstStyle/>
          <a:p>
            <a:pPr/>
            <a:r>
              <a:t>Que pensez-vous de ?</a:t>
            </a:r>
          </a:p>
        </p:txBody>
      </p:sp>
      <p:sp>
        <p:nvSpPr>
          <p:cNvPr id="284" name="Shape 284"/>
          <p:cNvSpPr/>
          <p:nvPr>
            <p:ph type="body" idx="1"/>
          </p:nvPr>
        </p:nvSpPr>
        <p:spPr>
          <a:xfrm>
            <a:off x="228600" y="2336800"/>
            <a:ext cx="12230100" cy="6896100"/>
          </a:xfrm>
          <a:prstGeom prst="rect">
            <a:avLst/>
          </a:prstGeom>
        </p:spPr>
        <p:txBody>
          <a:bodyPr>
            <a:normAutofit fontScale="100000" lnSpcReduction="0"/>
          </a:bodyPr>
          <a:lstStyle/>
          <a:p>
            <a:pPr marL="0" indent="0" defTabSz="519937">
              <a:spcBef>
                <a:spcPts val="900"/>
              </a:spcBef>
              <a:buSzTx/>
              <a:buNone/>
              <a:defRPr sz="2670"/>
            </a:pPr>
            <a:r>
              <a:t>Cher client, </a:t>
            </a:r>
          </a:p>
          <a:p>
            <a:pPr marL="0" indent="0" defTabSz="519937">
              <a:spcBef>
                <a:spcPts val="900"/>
              </a:spcBef>
              <a:buSzTx/>
              <a:buNone/>
              <a:defRPr sz="2670"/>
            </a:pPr>
            <a:r>
              <a:t>nous étions très occupés et n'avons pas envoyé à temps notre reporting, nous en sommes désolé. </a:t>
            </a:r>
          </a:p>
          <a:p>
            <a:pPr marL="0" indent="0" defTabSz="519937">
              <a:spcBef>
                <a:spcPts val="900"/>
              </a:spcBef>
              <a:buSzTx/>
              <a:buNone/>
              <a:defRPr sz="2670"/>
            </a:pPr>
            <a:r>
              <a:t>Malheureusement, au vu du temps restants et des projets parallèles à réaliser, nous pensons abandonner des versions planifiées dans les livrables.</a:t>
            </a:r>
          </a:p>
          <a:p>
            <a:pPr marL="0" indent="0" defTabSz="519937">
              <a:spcBef>
                <a:spcPts val="900"/>
              </a:spcBef>
              <a:buSzTx/>
              <a:buNone/>
              <a:defRPr sz="2670"/>
            </a:pPr>
            <a:r>
              <a:t>Celles qui seraient impactées sont la 0.8 et la 0.7.</a:t>
            </a:r>
          </a:p>
          <a:p>
            <a:pPr marL="0" indent="0" defTabSz="519937">
              <a:spcBef>
                <a:spcPts val="900"/>
              </a:spcBef>
              <a:buSzTx/>
              <a:buNone/>
              <a:defRPr sz="2670"/>
            </a:pPr>
            <a:r>
              <a:t>Concrètement l'objectif de notre groupe sera toujours atteint mais l'intégration finale avec les autres groupes sera fortement compromise et une couverture complète de tests ne pourra pas être assurer côté serveur (les tests côté client sont déjà abandonnés).</a:t>
            </a:r>
          </a:p>
          <a:p>
            <a:pPr marL="0" indent="0" defTabSz="519937">
              <a:spcBef>
                <a:spcPts val="900"/>
              </a:spcBef>
              <a:buSzTx/>
              <a:buNone/>
              <a:defRPr sz="2670"/>
            </a:pPr>
            <a:r>
              <a:t>Nous aurions voulu respecter notre cahier des charges initiales ainsi que notre liste de livrables. Malheureusement le manque de temps joue toujours en notre désavantage.</a:t>
            </a:r>
          </a:p>
        </p:txBody>
      </p:sp>
      <p:sp>
        <p:nvSpPr>
          <p:cNvPr id="285" name="Shape 285"/>
          <p:cNvSpPr/>
          <p:nvPr>
            <p:ph type="sldNum" sz="quarter" idx="2"/>
          </p:nvPr>
        </p:nvSpPr>
        <p:spPr>
          <a:xfrm>
            <a:off x="6352743" y="94742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title"/>
          </p:nvPr>
        </p:nvSpPr>
        <p:spPr>
          <a:prstGeom prst="rect">
            <a:avLst/>
          </a:prstGeom>
        </p:spPr>
        <p:txBody>
          <a:bodyPr/>
          <a:lstStyle/>
          <a:p>
            <a:pPr/>
            <a:r>
              <a:t>Retrospective rapide</a:t>
            </a:r>
          </a:p>
        </p:txBody>
      </p:sp>
      <p:sp>
        <p:nvSpPr>
          <p:cNvPr id="423" name="Shape 423"/>
          <p:cNvSpPr/>
          <p:nvPr>
            <p:ph type="body" idx="1"/>
          </p:nvPr>
        </p:nvSpPr>
        <p:spPr>
          <a:xfrm>
            <a:off x="1016000" y="2768600"/>
            <a:ext cx="11209933" cy="5715000"/>
          </a:xfrm>
          <a:prstGeom prst="rect">
            <a:avLst/>
          </a:prstGeom>
        </p:spPr>
        <p:txBody>
          <a:bodyPr/>
          <a:lstStyle/>
          <a:p>
            <a:pPr/>
            <a:r>
              <a:t>Qu’avez-vous appris dans ce cours ?</a:t>
            </a:r>
          </a:p>
          <a:p>
            <a:pPr/>
            <a:r>
              <a:t>Que retenez-vous de ce jeu ?</a:t>
            </a:r>
          </a:p>
        </p:txBody>
      </p:sp>
      <p:sp>
        <p:nvSpPr>
          <p:cNvPr id="424" name="Shape 42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8" name="pasted-image.png"/>
          <p:cNvPicPr>
            <a:picLocks noChangeAspect="1"/>
          </p:cNvPicPr>
          <p:nvPr/>
        </p:nvPicPr>
        <p:blipFill>
          <a:blip r:embed="rId3">
            <a:extLst/>
          </a:blip>
          <a:stretch>
            <a:fillRect/>
          </a:stretch>
        </p:blipFill>
        <p:spPr>
          <a:xfrm>
            <a:off x="14620" y="44221"/>
            <a:ext cx="10947401" cy="1765301"/>
          </a:xfrm>
          <a:prstGeom prst="rect">
            <a:avLst/>
          </a:prstGeom>
          <a:ln w="12700">
            <a:miter lim="400000"/>
          </a:ln>
        </p:spPr>
      </p:pic>
      <p:sp>
        <p:nvSpPr>
          <p:cNvPr id="429" name="Shape 429"/>
          <p:cNvSpPr/>
          <p:nvPr>
            <p:ph type="body" sz="half" idx="1"/>
          </p:nvPr>
        </p:nvSpPr>
        <p:spPr>
          <a:xfrm>
            <a:off x="-53393" y="2448297"/>
            <a:ext cx="6113790" cy="6961137"/>
          </a:xfrm>
          <a:prstGeom prst="rect">
            <a:avLst/>
          </a:prstGeom>
        </p:spPr>
        <p:txBody>
          <a:bodyPr/>
          <a:lstStyle/>
          <a:p>
            <a:pPr/>
            <a:r>
              <a:t>Entièrement refondu depuis un an, le site Service-Public.fr reçoit chaque mois en moyenne 20 millions de visites, avec des variations saisonnières. Sa refonte, entreprise début 2015 avec le concours d'Octo Technology, a été réalisée en 9 mois et l'évolution du site avec l'ajout de nouvelles fonctionnalités se poursuit maintenant en </a:t>
            </a:r>
            <a:r>
              <a:rPr b="1" i="1"/>
              <a:t>intégration continue…</a:t>
            </a:r>
            <a:r>
              <a:t>.</a:t>
            </a:r>
          </a:p>
        </p:txBody>
      </p:sp>
      <p:sp>
        <p:nvSpPr>
          <p:cNvPr id="430" name="Shape 43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1" name="pasted-image.png"/>
          <p:cNvPicPr>
            <a:picLocks noChangeAspect="1"/>
          </p:cNvPicPr>
          <p:nvPr/>
        </p:nvPicPr>
        <p:blipFill>
          <a:blip r:embed="rId4">
            <a:extLst/>
          </a:blip>
          <a:stretch>
            <a:fillRect/>
          </a:stretch>
        </p:blipFill>
        <p:spPr>
          <a:xfrm>
            <a:off x="2365669" y="1545138"/>
            <a:ext cx="1562101" cy="800101"/>
          </a:xfrm>
          <a:prstGeom prst="rect">
            <a:avLst/>
          </a:prstGeom>
          <a:ln w="12700">
            <a:miter lim="400000"/>
          </a:ln>
        </p:spPr>
      </p:pic>
      <p:sp>
        <p:nvSpPr>
          <p:cNvPr id="432" name="Shape 432"/>
          <p:cNvSpPr/>
          <p:nvPr/>
        </p:nvSpPr>
        <p:spPr>
          <a:xfrm>
            <a:off x="77526" y="9512492"/>
            <a:ext cx="1284974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http://www.cio-online.com/actualites/lire-service-publicfr-refondu-en-mode-agile-avec-integration-continue-8979.html?utm_source=email-cio&amp;utm_medium=email&amp;utm_campaign=Newsletter</a:t>
            </a:r>
          </a:p>
        </p:txBody>
      </p:sp>
      <p:sp>
        <p:nvSpPr>
          <p:cNvPr id="433" name="Shape 433"/>
          <p:cNvSpPr/>
          <p:nvPr/>
        </p:nvSpPr>
        <p:spPr>
          <a:xfrm>
            <a:off x="6159056" y="1461364"/>
            <a:ext cx="6727351" cy="77318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635000" indent="-635000" defTabSz="584200">
              <a:spcBef>
                <a:spcPts val="3800"/>
              </a:spcBef>
              <a:buSzPct val="65000"/>
              <a:buFont typeface="Type Embellishments One LET"/>
              <a:buChar char="n"/>
              <a:defRPr sz="3300">
                <a:solidFill>
                  <a:srgbClr val="515151"/>
                </a:solidFill>
                <a:latin typeface="+mn-lt"/>
                <a:ea typeface="+mn-ea"/>
                <a:cs typeface="+mn-cs"/>
                <a:sym typeface="Cochin"/>
              </a:defRPr>
            </a:pPr>
            <a:r>
              <a:t>Au programme : le pilotage d'un projet agile, les </a:t>
            </a:r>
            <a:r>
              <a:rPr b="1" i="1"/>
              <a:t>usagers au coeur de la conception</a:t>
            </a:r>
            <a:r>
              <a:t> du site, l'</a:t>
            </a:r>
            <a:r>
              <a:rPr i="1"/>
              <a:t>animation en mode agile</a:t>
            </a:r>
            <a:r>
              <a:t> d'une large équipe fonctionnelle, les pratiques pour assurer la </a:t>
            </a:r>
            <a:r>
              <a:rPr i="1"/>
              <a:t>propriété collective</a:t>
            </a:r>
            <a:r>
              <a:t> du code applicatif, les principes devops clés pour mettre « sereinement » </a:t>
            </a:r>
            <a:r>
              <a:rPr b="1"/>
              <a:t>en production toutes les 2 semaines.</a:t>
            </a:r>
            <a:r>
              <a:t> Le dernier point abordé, loin d'être le moindre mais souvent négligé dans les développements de sites web, concernait l'intégration native des normes d'accessibilité dans Service-public.fr.</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p:nvPr>
        </p:nvSpPr>
        <p:spPr>
          <a:prstGeom prst="rect">
            <a:avLst/>
          </a:prstGeom>
        </p:spPr>
        <p:txBody>
          <a:bodyPr/>
          <a:lstStyle/>
          <a:p>
            <a:pPr/>
            <a:r>
              <a:t>Que pensez-vous de ?</a:t>
            </a:r>
          </a:p>
        </p:txBody>
      </p:sp>
      <p:sp>
        <p:nvSpPr>
          <p:cNvPr id="288" name="Shape 288"/>
          <p:cNvSpPr/>
          <p:nvPr>
            <p:ph type="body" idx="1"/>
          </p:nvPr>
        </p:nvSpPr>
        <p:spPr>
          <a:xfrm>
            <a:off x="393700" y="2032000"/>
            <a:ext cx="12230100" cy="6896100"/>
          </a:xfrm>
          <a:prstGeom prst="rect">
            <a:avLst/>
          </a:prstGeom>
        </p:spPr>
        <p:txBody>
          <a:bodyPr>
            <a:normAutofit fontScale="100000" lnSpcReduction="0"/>
          </a:bodyPr>
          <a:lstStyle/>
          <a:p>
            <a:pPr marL="0" indent="0">
              <a:buSzTx/>
              <a:buNone/>
              <a:defRPr sz="3000"/>
            </a:pPr>
            <a:r>
              <a:t>Cher client, </a:t>
            </a:r>
          </a:p>
          <a:p>
            <a:pPr marL="0" indent="0">
              <a:buSzTx/>
              <a:buNone/>
              <a:defRPr sz="3000"/>
            </a:pPr>
          </a:p>
          <a:p>
            <a:pPr marL="0" indent="0">
              <a:buSzTx/>
              <a:buNone/>
              <a:defRPr sz="3000"/>
            </a:pPr>
            <a:r>
              <a:t>Vous nous avez commandé le 1er janvier une voiture neuve. Comme beaucoup d'autres clients nous ont aussi commandé des voitures, nous avons pris du retard. Nous en sommes désolés. Cependant la voiture coûte toujours le même prix. </a:t>
            </a:r>
          </a:p>
          <a:p>
            <a:pPr marL="0" indent="0">
              <a:buSzTx/>
              <a:buNone/>
              <a:defRPr sz="3000"/>
            </a:pPr>
            <a:r>
              <a:t>Nous comptons finir à temps l'assemblage, avec la plupart des options que vous avez demandées, sauf certaines (référez-vous à la liste des versions prévues pour savoir lesquelles seront manquantes). </a:t>
            </a:r>
          </a:p>
          <a:p>
            <a:pPr marL="0" indent="0">
              <a:buSzTx/>
              <a:buNone/>
              <a:defRPr sz="3000"/>
            </a:pPr>
            <a:r>
              <a:t>Cependant, nous n'avons pas encore fait les essais moteur, et nous n'aurons pas le temps de faire les essais routiers non plus.</a:t>
            </a:r>
          </a:p>
        </p:txBody>
      </p:sp>
      <p:sp>
        <p:nvSpPr>
          <p:cNvPr id="289" name="Shape 289"/>
          <p:cNvSpPr/>
          <p:nvPr>
            <p:ph type="sldNum" sz="quarter" idx="2"/>
          </p:nvPr>
        </p:nvSpPr>
        <p:spPr>
          <a:xfrm>
            <a:off x="6352743" y="94742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p:nvPr>
        </p:nvSpPr>
        <p:spPr>
          <a:xfrm>
            <a:off x="152400" y="-152400"/>
            <a:ext cx="12712700" cy="1739900"/>
          </a:xfrm>
          <a:prstGeom prst="rect">
            <a:avLst/>
          </a:prstGeom>
        </p:spPr>
        <p:txBody>
          <a:bodyPr/>
          <a:lstStyle>
            <a:lvl1pPr>
              <a:defRPr sz="5000"/>
            </a:lvl1pPr>
          </a:lstStyle>
          <a:p>
            <a:pPr/>
            <a:r>
              <a:t>Amazon’s maxim : « you build it, you run it » </a:t>
            </a:r>
          </a:p>
        </p:txBody>
      </p:sp>
      <p:sp>
        <p:nvSpPr>
          <p:cNvPr id="292" name="Shape 292"/>
          <p:cNvSpPr/>
          <p:nvPr>
            <p:ph type="body" idx="1"/>
          </p:nvPr>
        </p:nvSpPr>
        <p:spPr>
          <a:xfrm>
            <a:off x="387350" y="1054100"/>
            <a:ext cx="12054235" cy="7872314"/>
          </a:xfrm>
          <a:prstGeom prst="rect">
            <a:avLst/>
          </a:prstGeom>
        </p:spPr>
        <p:txBody>
          <a:bodyPr/>
          <a:lstStyle/>
          <a:p>
            <a:pPr>
              <a:buBlip>
                <a:blip r:embed="rId3"/>
              </a:buBlip>
            </a:pPr>
            <a:r>
              <a:t>Perhaps the apogee of decentralised governance is the </a:t>
            </a:r>
            <a:r>
              <a:rPr b="1">
                <a:solidFill>
                  <a:srgbClr val="011993"/>
                </a:solidFill>
              </a:rPr>
              <a:t>build it / run</a:t>
            </a:r>
            <a:r>
              <a:t> it ethos popularised by </a:t>
            </a:r>
            <a:r>
              <a:rPr>
                <a:solidFill>
                  <a:srgbClr val="011993"/>
                </a:solidFill>
              </a:rPr>
              <a:t>Amazon</a:t>
            </a:r>
            <a:r>
              <a:t>. </a:t>
            </a:r>
            <a:r>
              <a:rPr b="1"/>
              <a:t>Teams are responsible for all aspects of the software they build including operating the software 24/7. </a:t>
            </a:r>
            <a:r>
              <a:t>Devolution of this level of responsibility is definitely not the norm but we do see more and more companies pushing responsibility to the development teams. </a:t>
            </a:r>
            <a:r>
              <a:rPr>
                <a:solidFill>
                  <a:srgbClr val="011993"/>
                </a:solidFill>
              </a:rPr>
              <a:t>Netflix</a:t>
            </a:r>
            <a:r>
              <a:t> is another organisation that has adopted this ethos[11]. </a:t>
            </a:r>
            <a:r>
              <a:rPr i="1"/>
              <a:t>Being woken up at 3am every night by your pager is certainly a powerful incentive to focus on quality when writing your code. </a:t>
            </a:r>
            <a:r>
              <a:t>These ideas are about as far away from the traditional centralized governance model as it is possible to be.</a:t>
            </a:r>
          </a:p>
        </p:txBody>
      </p:sp>
      <p:sp>
        <p:nvSpPr>
          <p:cNvPr id="293" name="Shape 293"/>
          <p:cNvSpPr/>
          <p:nvPr>
            <p:ph type="sldNum" sz="quarter" idx="2"/>
          </p:nvPr>
        </p:nvSpPr>
        <p:spPr>
          <a:xfrm>
            <a:off x="6402171" y="9474200"/>
            <a:ext cx="213158" cy="29982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4" name="Shape 294"/>
          <p:cNvSpPr/>
          <p:nvPr/>
        </p:nvSpPr>
        <p:spPr>
          <a:xfrm>
            <a:off x="5096023" y="8540749"/>
            <a:ext cx="6991054"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400"/>
            </a:pPr>
            <a:r>
              <a:t>Martin Fowler, 2014, Microservices</a:t>
            </a:r>
          </a:p>
          <a:p>
            <a:pPr algn="ctr">
              <a:defRPr sz="2400"/>
            </a:pPr>
            <a:r>
              <a:rPr u="sng">
                <a:hlinkClick r:id="rId4" invalidUrl="" action="" tgtFrame="" tooltip="" history="1" highlightClick="0" endSnd="0"/>
              </a:rPr>
              <a:t>https://martinfowler.com/articles/microservices.html</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title"/>
          </p:nvPr>
        </p:nvSpPr>
        <p:spPr>
          <a:xfrm>
            <a:off x="-164020" y="-43910"/>
            <a:ext cx="13332841" cy="1727657"/>
          </a:xfrm>
          <a:prstGeom prst="rect">
            <a:avLst/>
          </a:prstGeom>
        </p:spPr>
        <p:txBody>
          <a:bodyPr/>
          <a:lstStyle>
            <a:lvl1pPr>
              <a:defRPr sz="5600"/>
            </a:lvl1pPr>
          </a:lstStyle>
          <a:p>
            <a:pPr/>
            <a:r>
              <a:t>L'histoire secrète du lancement chaotique de Free Mobile</a:t>
            </a:r>
          </a:p>
        </p:txBody>
      </p:sp>
      <p:sp>
        <p:nvSpPr>
          <p:cNvPr id="299" name="Shape 299"/>
          <p:cNvSpPr/>
          <p:nvPr>
            <p:ph type="body" sz="half" idx="1"/>
          </p:nvPr>
        </p:nvSpPr>
        <p:spPr>
          <a:xfrm>
            <a:off x="296925" y="2768600"/>
            <a:ext cx="5031740" cy="6403277"/>
          </a:xfrm>
          <a:prstGeom prst="rect">
            <a:avLst/>
          </a:prstGeom>
        </p:spPr>
        <p:txBody>
          <a:bodyPr/>
          <a:lstStyle>
            <a:lvl1pPr>
              <a:defRPr sz="2900"/>
            </a:lvl1pPr>
          </a:lstStyle>
          <a:p>
            <a:pPr/>
            <a:r>
              <a:t>Free tient en effet pour responsable l'équipe d'ingénieurs chargée de la conception du site internet dédié aux abonnements. D'après l'opérateur, l'un des développeurs a pris la liberté de modifier plusieurs lignes de code, quelques heures seulement avant la mise en ligne du site internet. Et ce alors que des tests concluant avaient été réalisés la veille du lancement de Free mobile.</a:t>
            </a:r>
          </a:p>
        </p:txBody>
      </p:sp>
      <p:sp>
        <p:nvSpPr>
          <p:cNvPr id="300" name="Shape 300"/>
          <p:cNvSpPr/>
          <p:nvPr>
            <p:ph type="sldNum" sz="quarter" idx="2"/>
          </p:nvPr>
        </p:nvSpPr>
        <p:spPr>
          <a:xfrm>
            <a:off x="6381749" y="9258300"/>
            <a:ext cx="228601" cy="3683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1" name="Shape 301"/>
          <p:cNvSpPr/>
          <p:nvPr/>
        </p:nvSpPr>
        <p:spPr>
          <a:xfrm>
            <a:off x="124742" y="9302750"/>
            <a:ext cx="726891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http://bfmbusiness.bfmtv.com/entreprise/l-histoire-secrete-du-lancement-rate-de-free-mobile-1072525.html</a:t>
            </a:r>
          </a:p>
        </p:txBody>
      </p:sp>
      <p:pic>
        <p:nvPicPr>
          <p:cNvPr id="302" name="pasted-image.png"/>
          <p:cNvPicPr>
            <a:picLocks noChangeAspect="1"/>
          </p:cNvPicPr>
          <p:nvPr/>
        </p:nvPicPr>
        <p:blipFill>
          <a:blip r:embed="rId3">
            <a:extLst/>
          </a:blip>
          <a:stretch>
            <a:fillRect/>
          </a:stretch>
        </p:blipFill>
        <p:spPr>
          <a:xfrm>
            <a:off x="186491" y="844550"/>
            <a:ext cx="1270001" cy="1104900"/>
          </a:xfrm>
          <a:prstGeom prst="rect">
            <a:avLst/>
          </a:prstGeom>
          <a:ln w="12700">
            <a:miter lim="400000"/>
          </a:ln>
        </p:spPr>
      </p:pic>
      <p:sp>
        <p:nvSpPr>
          <p:cNvPr id="303" name="Shape 303"/>
          <p:cNvSpPr/>
          <p:nvPr/>
        </p:nvSpPr>
        <p:spPr>
          <a:xfrm>
            <a:off x="5238786" y="2191446"/>
            <a:ext cx="7517914" cy="70995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635000" indent="-635000" defTabSz="584200">
              <a:spcBef>
                <a:spcPts val="3800"/>
              </a:spcBef>
              <a:buSzPct val="65000"/>
              <a:buFont typeface="Type Embellishments One LET"/>
              <a:buChar char="n"/>
              <a:defRPr sz="2700">
                <a:solidFill>
                  <a:srgbClr val="515151"/>
                </a:solidFill>
                <a:latin typeface="+mn-lt"/>
                <a:ea typeface="+mn-ea"/>
                <a:cs typeface="+mn-cs"/>
                <a:sym typeface="Cochin"/>
              </a:defRPr>
            </a:lvl1pPr>
          </a:lstStyle>
          <a:p>
            <a:pPr/>
            <a:r>
              <a:t>C'est alors que l'équipe d'ingénieurs est convoquée par le tout-puissant directeur technique de Free. Leurs options sont simples: accepter une rupture conventionnelle ou s'exposer à un licenciement pour faute grave. Plusieurs membres de l'équipe acceptent de partir contre un chèque, mais le développeur incriminé refuse. Il est mis à pied, son badge et son accès à sa messagerie professionnelle sont désactivés et il reçoit quelques jours plus tard un courrier qui lui notifie son licenciement pour faute grave. L'ingénieur n'entend pas en rester là, et décide dans la foulée d'attaquer Free devant le conseil des Prud'hommes.</a:t>
            </a:r>
          </a:p>
        </p:txBody>
      </p:sp>
      <p:pic>
        <p:nvPicPr>
          <p:cNvPr id="304" name="pasted-image.png"/>
          <p:cNvPicPr>
            <a:picLocks noChangeAspect="1"/>
          </p:cNvPicPr>
          <p:nvPr/>
        </p:nvPicPr>
        <p:blipFill>
          <a:blip r:embed="rId4">
            <a:extLst/>
          </a:blip>
          <a:stretch>
            <a:fillRect/>
          </a:stretch>
        </p:blipFill>
        <p:spPr>
          <a:xfrm>
            <a:off x="8819070" y="862777"/>
            <a:ext cx="3734674" cy="1982843"/>
          </a:xfrm>
          <a:prstGeom prst="rect">
            <a:avLst/>
          </a:prstGeom>
          <a:ln w="12700">
            <a:miter lim="400000"/>
          </a:ln>
        </p:spPr>
      </p:pic>
      <p:pic>
        <p:nvPicPr>
          <p:cNvPr id="305" name=""/>
          <p:cNvPicPr>
            <a:picLocks noChangeAspect="0"/>
          </p:cNvPicPr>
          <p:nvPr/>
        </p:nvPicPr>
        <p:blipFill>
          <a:blip r:embed="rId5">
            <a:extLst/>
          </a:blip>
          <a:stretch>
            <a:fillRect/>
          </a:stretch>
        </p:blipFill>
        <p:spPr>
          <a:xfrm>
            <a:off x="7923720" y="5081940"/>
            <a:ext cx="4778334" cy="3173675"/>
          </a:xfrm>
          <a:prstGeom prst="rect">
            <a:avLst/>
          </a:prstGeom>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9" name="pasted-image.png"/>
          <p:cNvPicPr>
            <a:picLocks noChangeAspect="1"/>
          </p:cNvPicPr>
          <p:nvPr/>
        </p:nvPicPr>
        <p:blipFill>
          <a:blip r:embed="rId2">
            <a:extLst/>
          </a:blip>
          <a:stretch>
            <a:fillRect/>
          </a:stretch>
        </p:blipFill>
        <p:spPr>
          <a:xfrm>
            <a:off x="0" y="-325121"/>
            <a:ext cx="13004801" cy="10403842"/>
          </a:xfrm>
          <a:prstGeom prst="rect">
            <a:avLst/>
          </a:prstGeom>
          <a:ln w="12700">
            <a:miter lim="400000"/>
          </a:ln>
        </p:spPr>
      </p:pic>
      <p:sp>
        <p:nvSpPr>
          <p:cNvPr id="310" name="Shape 310"/>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1" name="Shape 311"/>
          <p:cNvSpPr/>
          <p:nvPr/>
        </p:nvSpPr>
        <p:spPr>
          <a:xfrm>
            <a:off x="3943051" y="4275770"/>
            <a:ext cx="5118698"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500"/>
            </a:lvl1pPr>
          </a:lstStyle>
          <a:p>
            <a:pPr/>
            <a:r>
              <a:t>Si on résume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9"/>
                                        </p:tgtEl>
                                        <p:attrNameLst>
                                          <p:attrName>style.visibility</p:attrName>
                                        </p:attrNameLst>
                                      </p:cBhvr>
                                      <p:to>
                                        <p:strVal val="visible"/>
                                      </p:to>
                                    </p:set>
                                  </p:childTnLst>
                                </p:cTn>
                              </p:par>
                            </p:childTnLst>
                          </p:cTn>
                        </p:par>
                        <p:par>
                          <p:cTn id="7" fill="hold">
                            <p:stCondLst>
                              <p:cond delay="0"/>
                            </p:stCondLst>
                            <p:childTnLst>
                              <p:par>
                                <p:cTn id="8" presetClass="exit" nodeType="afterEffect" presetID="9" grpId="2" fill="hold">
                                  <p:stCondLst>
                                    <p:cond delay="0"/>
                                  </p:stCondLst>
                                  <p:iterate type="el" backwards="0">
                                    <p:tmAbs val="0"/>
                                  </p:iterate>
                                  <p:childTnLst>
                                    <p:animEffect filter="dissolve" transition="out">
                                      <p:cBhvr>
                                        <p:cTn id="9" dur="1000" fill="hold"/>
                                        <p:tgtEl>
                                          <p:spTgt spid="311"/>
                                        </p:tgtEl>
                                      </p:cBhvr>
                                    </p:animEffect>
                                    <p:set>
                                      <p:cBhvr>
                                        <p:cTn id="10" fill="hold">
                                          <p:stCondLst>
                                            <p:cond delay="999"/>
                                          </p:stCondLst>
                                        </p:cTn>
                                        <p:tgtEl>
                                          <p:spTgt spid="31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 grpId="1"/>
      <p:bldP build="whole" bldLvl="1" animBg="1" rev="0" advAuto="0" spid="311"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ph type="body" idx="1"/>
          </p:nvPr>
        </p:nvSpPr>
        <p:spPr>
          <a:prstGeom prst="rect">
            <a:avLst/>
          </a:prstGeom>
        </p:spPr>
        <p:txBody>
          <a:bodyPr/>
          <a:lstStyle/>
          <a:p>
            <a:pPr/>
          </a:p>
        </p:txBody>
      </p:sp>
      <p:sp>
        <p:nvSpPr>
          <p:cNvPr id="314" name="Shape 314"/>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5" name="pasted-image.png"/>
          <p:cNvPicPr>
            <a:picLocks noChangeAspect="1"/>
          </p:cNvPicPr>
          <p:nvPr/>
        </p:nvPicPr>
        <p:blipFill>
          <a:blip r:embed="rId2">
            <a:extLst/>
          </a:blip>
          <a:stretch>
            <a:fillRect/>
          </a:stretch>
        </p:blipFill>
        <p:spPr>
          <a:xfrm>
            <a:off x="11615" y="1812453"/>
            <a:ext cx="13669795" cy="5767208"/>
          </a:xfrm>
          <a:prstGeom prst="rect">
            <a:avLst/>
          </a:prstGeom>
          <a:ln w="12700">
            <a:miter lim="400000"/>
          </a:ln>
        </p:spPr>
      </p:pic>
      <p:sp>
        <p:nvSpPr>
          <p:cNvPr id="316" name="Shape 316"/>
          <p:cNvSpPr/>
          <p:nvPr/>
        </p:nvSpPr>
        <p:spPr>
          <a:xfrm>
            <a:off x="411918" y="456109"/>
            <a:ext cx="12509060"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Sondage de mars à Juin 2017 auprès des entreprises de la région </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9" name="Shape 319"/>
          <p:cNvSpPr/>
          <p:nvPr/>
        </p:nvSpPr>
        <p:spPr>
          <a:xfrm>
            <a:off x="411918" y="456109"/>
            <a:ext cx="12509060"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Sondage de mars à Juin 2017 auprès des entreprises de la région </a:t>
            </a:r>
          </a:p>
        </p:txBody>
      </p:sp>
      <p:pic>
        <p:nvPicPr>
          <p:cNvPr id="320" name="pasted-image.png"/>
          <p:cNvPicPr>
            <a:picLocks noChangeAspect="1"/>
          </p:cNvPicPr>
          <p:nvPr/>
        </p:nvPicPr>
        <p:blipFill>
          <a:blip r:embed="rId2">
            <a:extLst/>
          </a:blip>
          <a:stretch>
            <a:fillRect/>
          </a:stretch>
        </p:blipFill>
        <p:spPr>
          <a:xfrm>
            <a:off x="-207227" y="1865970"/>
            <a:ext cx="13580299" cy="6169816"/>
          </a:xfrm>
          <a:prstGeom prst="rect">
            <a:avLst/>
          </a:prstGeom>
          <a:ln w="12700">
            <a:miter lim="400000"/>
          </a:ln>
        </p:spPr>
      </p:pic>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